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12841" r:id="rId3"/>
    <p:sldId id="257" r:id="rId4"/>
    <p:sldId id="258" r:id="rId5"/>
    <p:sldId id="259" r:id="rId6"/>
    <p:sldId id="260" r:id="rId7"/>
    <p:sldId id="261" r:id="rId8"/>
    <p:sldId id="262" r:id="rId9"/>
    <p:sldId id="276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D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165" d="100"/>
          <a:sy n="165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624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C3446-1B3C-16EF-3230-4E05E278F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C2B22-16AF-6D97-E235-A3EF538BC6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7E9E3-71C5-11BD-73D5-9E7EF3B5B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84864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1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3.png"/><Relationship Id="rId21" Type="http://schemas.openxmlformats.org/officeDocument/2006/relationships/image" Target="../media/image20.png"/><Relationship Id="rId7" Type="http://schemas.openxmlformats.org/officeDocument/2006/relationships/hyperlink" Target="https://www.linkedin.com/in/swibowo/" TargetMode="External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5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4313"/>
            <a:ext cx="1428750" cy="66861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417627" y="214313"/>
            <a:ext cx="215487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885" b="1" kern="0" spc="1" dirty="0">
                <a:solidFill>
                  <a:srgbClr val="2C5282"/>
                </a:solidFill>
              </a:rPr>
              <a:t>Privacy Day Special Edition
28 Jan 2026</a:t>
            </a:r>
            <a:endParaRPr lang="en-US" sz="885" dirty="0"/>
          </a:p>
        </p:txBody>
      </p:sp>
      <p:sp>
        <p:nvSpPr>
          <p:cNvPr id="5" name="Text 1"/>
          <p:cNvSpPr/>
          <p:nvPr/>
        </p:nvSpPr>
        <p:spPr>
          <a:xfrm>
            <a:off x="6417627" y="605768"/>
            <a:ext cx="2154873" cy="334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r">
              <a:lnSpc>
                <a:spcPts val="1300"/>
              </a:lnSpc>
              <a:buNone/>
            </a:pPr>
            <a:r>
              <a:rPr lang="en-US" sz="942" dirty="0" err="1">
                <a:solidFill>
                  <a:srgbClr val="B0BEC5"/>
                </a:solidFill>
              </a:rPr>
              <a:t>Satriyo</a:t>
            </a:r>
            <a:r>
              <a:rPr lang="en-US" sz="942" dirty="0">
                <a:solidFill>
                  <a:srgbClr val="B0BEC5"/>
                </a:solidFill>
              </a:rPr>
              <a:t> W — Narasumber
Santun — Moderator</a:t>
            </a:r>
            <a:endParaRPr lang="en-US" sz="942" dirty="0"/>
          </a:p>
        </p:txBody>
      </p:sp>
      <p:sp>
        <p:nvSpPr>
          <p:cNvPr id="6" name="Text 2"/>
          <p:cNvSpPr/>
          <p:nvPr/>
        </p:nvSpPr>
        <p:spPr>
          <a:xfrm>
            <a:off x="571500" y="1998073"/>
            <a:ext cx="8001000" cy="180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145" b="1" kern="0" spc="-1" dirty="0">
                <a:solidFill>
                  <a:srgbClr val="FFFFFF"/>
                </a:solidFill>
              </a:rPr>
              <a:t>PDP 2026:
</a:t>
            </a:r>
            <a:r>
              <a:rPr lang="en-US" sz="4145" b="1" kern="0" spc="-1" dirty="0">
                <a:solidFill>
                  <a:srgbClr val="76FF03"/>
                </a:solidFill>
              </a:rPr>
              <a:t>Siap Audit</a:t>
            </a:r>
            <a:r>
              <a:rPr lang="en-US" sz="4145" b="1" kern="0" spc="-1" dirty="0">
                <a:solidFill>
                  <a:srgbClr val="FFFFFF"/>
                </a:solidFill>
              </a:rPr>
              <a:t>
atau Berisiko Sanksi?</a:t>
            </a:r>
            <a:endParaRPr lang="en-US" sz="4145" dirty="0"/>
          </a:p>
        </p:txBody>
      </p:sp>
      <p:sp>
        <p:nvSpPr>
          <p:cNvPr id="7" name="Text 3"/>
          <p:cNvSpPr/>
          <p:nvPr/>
        </p:nvSpPr>
        <p:spPr>
          <a:xfrm>
            <a:off x="571500" y="3884023"/>
            <a:ext cx="8001000" cy="3086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4" dirty="0">
                <a:solidFill>
                  <a:srgbClr val="4DB6AC"/>
                </a:solidFill>
              </a:rPr>
              <a:t>Roadmap Operasional &amp; Checklist Wajib Pemimpin IT</a:t>
            </a:r>
            <a:endParaRPr lang="en-US" sz="192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3972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71500" y="1254063"/>
            <a:ext cx="8001000" cy="14288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Jebakan Umum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571500" y="734020"/>
            <a:ext cx="8001000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Lima Kesalahan Strategi Fatal</a:t>
            </a:r>
            <a:endParaRPr lang="en-US" sz="2436" dirty="0"/>
          </a:p>
        </p:txBody>
      </p:sp>
      <p:sp>
        <p:nvSpPr>
          <p:cNvPr id="7" name="Text 4"/>
          <p:cNvSpPr/>
          <p:nvPr/>
        </p:nvSpPr>
        <p:spPr>
          <a:xfrm>
            <a:off x="571500" y="1539813"/>
            <a:ext cx="4286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6FF03"/>
                </a:solidFill>
              </a:rPr>
              <a:t>01</a:t>
            </a:r>
            <a:endParaRPr lang="en-US" sz="2121" dirty="0"/>
          </a:p>
        </p:txBody>
      </p:sp>
      <p:sp>
        <p:nvSpPr>
          <p:cNvPr id="8" name="Text 5"/>
          <p:cNvSpPr/>
          <p:nvPr/>
        </p:nvSpPr>
        <p:spPr>
          <a:xfrm>
            <a:off x="1214438" y="1539813"/>
            <a:ext cx="735806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</a:rPr>
              <a:t>Menganggap PDP sebagai Proyek</a:t>
            </a:r>
            <a:endParaRPr lang="en-US" sz="1295" dirty="0"/>
          </a:p>
        </p:txBody>
      </p:sp>
      <p:sp>
        <p:nvSpPr>
          <p:cNvPr id="9" name="Text 6"/>
          <p:cNvSpPr/>
          <p:nvPr/>
        </p:nvSpPr>
        <p:spPr>
          <a:xfrm>
            <a:off x="1214438" y="1827349"/>
            <a:ext cx="73580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Ini adalah operasional "BAU" (Business As Usual) berkelanjutan, bukan tugas sekali jalan.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571500" y="2205968"/>
            <a:ext cx="4286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6FF03"/>
                </a:solidFill>
              </a:rPr>
              <a:t>02</a:t>
            </a:r>
            <a:endParaRPr lang="en-US" sz="2121" dirty="0"/>
          </a:p>
        </p:txBody>
      </p:sp>
      <p:sp>
        <p:nvSpPr>
          <p:cNvPr id="11" name="Text 8"/>
          <p:cNvSpPr/>
          <p:nvPr/>
        </p:nvSpPr>
        <p:spPr>
          <a:xfrm>
            <a:off x="1214438" y="2205968"/>
            <a:ext cx="735806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</a:rPr>
              <a:t>Terlalu Mengandalkan ISO 27001</a:t>
            </a:r>
            <a:endParaRPr lang="en-US" sz="1295" dirty="0"/>
          </a:p>
        </p:txBody>
      </p:sp>
      <p:sp>
        <p:nvSpPr>
          <p:cNvPr id="12" name="Text 9"/>
          <p:cNvSpPr/>
          <p:nvPr/>
        </p:nvSpPr>
        <p:spPr>
          <a:xfrm>
            <a:off x="1214438" y="2493504"/>
            <a:ext cx="73580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Keamanan (Kerahasiaan) hanya </a:t>
            </a:r>
            <a:r>
              <a:rPr lang="en-US" sz="987" b="1" dirty="0">
                <a:solidFill>
                  <a:srgbClr val="76FF03"/>
                </a:solidFill>
              </a:rPr>
              <a:t>30% dari Privasi</a:t>
            </a:r>
            <a:r>
              <a:rPr lang="en-US" sz="1050" dirty="0">
                <a:solidFill>
                  <a:srgbClr val="B0BEC5"/>
                </a:solidFill>
              </a:rPr>
              <a:t> (Hak &amp; Tujuan).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71500" y="2872122"/>
            <a:ext cx="4286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6FF03"/>
                </a:solidFill>
              </a:rPr>
              <a:t>03</a:t>
            </a:r>
            <a:endParaRPr lang="en-US" sz="2121" dirty="0"/>
          </a:p>
        </p:txBody>
      </p:sp>
      <p:sp>
        <p:nvSpPr>
          <p:cNvPr id="14" name="Text 11"/>
          <p:cNvSpPr/>
          <p:nvPr/>
        </p:nvSpPr>
        <p:spPr>
          <a:xfrm>
            <a:off x="1214438" y="2872122"/>
            <a:ext cx="735806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</a:rPr>
              <a:t>Template Overload</a:t>
            </a:r>
            <a:endParaRPr lang="en-US" sz="1295" dirty="0"/>
          </a:p>
        </p:txBody>
      </p:sp>
      <p:sp>
        <p:nvSpPr>
          <p:cNvPr id="15" name="Text 12"/>
          <p:cNvSpPr/>
          <p:nvPr/>
        </p:nvSpPr>
        <p:spPr>
          <a:xfrm>
            <a:off x="1214438" y="3159658"/>
            <a:ext cx="73580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Menggunakan kebijakan generik yang tidak mencerminkan arus data internal aktual.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571500" y="3538277"/>
            <a:ext cx="4286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6FF03"/>
                </a:solidFill>
              </a:rPr>
              <a:t>04</a:t>
            </a:r>
            <a:endParaRPr lang="en-US" sz="2121" dirty="0"/>
          </a:p>
        </p:txBody>
      </p:sp>
      <p:sp>
        <p:nvSpPr>
          <p:cNvPr id="17" name="Text 14"/>
          <p:cNvSpPr/>
          <p:nvPr/>
        </p:nvSpPr>
        <p:spPr>
          <a:xfrm>
            <a:off x="1214438" y="3538277"/>
            <a:ext cx="735806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</a:rPr>
              <a:t>Mengabaikan DPIA</a:t>
            </a:r>
            <a:endParaRPr lang="en-US" sz="1295" dirty="0"/>
          </a:p>
        </p:txBody>
      </p:sp>
      <p:sp>
        <p:nvSpPr>
          <p:cNvPr id="18" name="Text 15"/>
          <p:cNvSpPr/>
          <p:nvPr/>
        </p:nvSpPr>
        <p:spPr>
          <a:xfrm>
            <a:off x="1214438" y="3825813"/>
            <a:ext cx="73580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Gagal menilai risiko privasi sebelum meluncurkan produk digital baru.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571500" y="4204432"/>
            <a:ext cx="428625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121" b="1" dirty="0">
                <a:solidFill>
                  <a:srgbClr val="76FF03"/>
                </a:solidFill>
              </a:rPr>
              <a:t>05</a:t>
            </a:r>
            <a:endParaRPr lang="en-US" sz="2121" dirty="0"/>
          </a:p>
        </p:txBody>
      </p:sp>
      <p:sp>
        <p:nvSpPr>
          <p:cNvPr id="20" name="Text 17"/>
          <p:cNvSpPr/>
          <p:nvPr/>
        </p:nvSpPr>
        <p:spPr>
          <a:xfrm>
            <a:off x="1214438" y="4204432"/>
            <a:ext cx="7358063" cy="2518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95" b="1" dirty="0">
                <a:solidFill>
                  <a:srgbClr val="FFFFFF"/>
                </a:solidFill>
              </a:rPr>
              <a:t>Postur Reaktif</a:t>
            </a:r>
            <a:endParaRPr lang="en-US" sz="1295" dirty="0"/>
          </a:p>
        </p:txBody>
      </p:sp>
      <p:sp>
        <p:nvSpPr>
          <p:cNvPr id="21" name="Text 18"/>
          <p:cNvSpPr/>
          <p:nvPr/>
        </p:nvSpPr>
        <p:spPr>
          <a:xfrm>
            <a:off x="1214438" y="4491968"/>
            <a:ext cx="7358063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Menunggu pelanggaran terjadi sebelum menguji rencana Respons Insiden.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70008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Strategi &amp; Roadmap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948333"/>
            <a:ext cx="7000875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Strategi 4-Pilar Xynexis</a:t>
            </a:r>
            <a:endParaRPr lang="en-US" sz="2862" dirty="0"/>
          </a:p>
        </p:txBody>
      </p:sp>
      <p:sp>
        <p:nvSpPr>
          <p:cNvPr id="5" name="Shape 2"/>
          <p:cNvSpPr/>
          <p:nvPr/>
        </p:nvSpPr>
        <p:spPr>
          <a:xfrm>
            <a:off x="428625" y="1745559"/>
            <a:ext cx="1910953" cy="2408141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28625" y="1745559"/>
            <a:ext cx="1910953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017021"/>
            <a:ext cx="300038" cy="3000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1500" y="2511726"/>
            <a:ext cx="1625203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Governance</a:t>
            </a:r>
            <a:endParaRPr lang="en-US" sz="1397" dirty="0"/>
          </a:p>
        </p:txBody>
      </p:sp>
      <p:sp>
        <p:nvSpPr>
          <p:cNvPr id="9" name="Text 5"/>
          <p:cNvSpPr/>
          <p:nvPr/>
        </p:nvSpPr>
        <p:spPr>
          <a:xfrm>
            <a:off x="571500" y="2787458"/>
            <a:ext cx="16252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4DB6AC"/>
                </a:solidFill>
              </a:rPr>
              <a:t>The "Brain"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571500" y="3125000"/>
            <a:ext cx="162520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Garis pelaporan dan mandat DPO. Struktur pengambilan keputusan strategis.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2553891" y="1745559"/>
            <a:ext cx="1910953" cy="2408141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2553891" y="1745559"/>
            <a:ext cx="1910953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766" y="2017021"/>
            <a:ext cx="375047" cy="3000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696766" y="2511726"/>
            <a:ext cx="1625203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Process</a:t>
            </a:r>
            <a:endParaRPr lang="en-US" sz="1397" dirty="0"/>
          </a:p>
        </p:txBody>
      </p:sp>
      <p:sp>
        <p:nvSpPr>
          <p:cNvPr id="15" name="Text 10"/>
          <p:cNvSpPr/>
          <p:nvPr/>
        </p:nvSpPr>
        <p:spPr>
          <a:xfrm>
            <a:off x="2696766" y="2787458"/>
            <a:ext cx="16252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4DB6AC"/>
                </a:solidFill>
              </a:rPr>
              <a:t>The "Body"</a:t>
            </a:r>
            <a:endParaRPr lang="en-US" sz="987" dirty="0"/>
          </a:p>
        </p:txBody>
      </p:sp>
      <p:sp>
        <p:nvSpPr>
          <p:cNvPr id="16" name="Text 11"/>
          <p:cNvSpPr/>
          <p:nvPr/>
        </p:nvSpPr>
        <p:spPr>
          <a:xfrm>
            <a:off x="2696766" y="3125000"/>
            <a:ext cx="1625203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DPIA, Pemetaan Data, dan Hak Subjek. Eksekusi operasional sehari-hari.</a:t>
            </a:r>
            <a:endParaRPr lang="en-US" sz="942" dirty="0"/>
          </a:p>
        </p:txBody>
      </p:sp>
      <p:sp>
        <p:nvSpPr>
          <p:cNvPr id="17" name="Shape 12"/>
          <p:cNvSpPr/>
          <p:nvPr/>
        </p:nvSpPr>
        <p:spPr>
          <a:xfrm>
            <a:off x="4679156" y="1745559"/>
            <a:ext cx="1910953" cy="2408141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4679156" y="1745559"/>
            <a:ext cx="1910953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031" y="2017021"/>
            <a:ext cx="300038" cy="30003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822031" y="2511726"/>
            <a:ext cx="1625203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Technology</a:t>
            </a:r>
            <a:endParaRPr lang="en-US" sz="1397" dirty="0"/>
          </a:p>
        </p:txBody>
      </p:sp>
      <p:sp>
        <p:nvSpPr>
          <p:cNvPr id="21" name="Text 15"/>
          <p:cNvSpPr/>
          <p:nvPr/>
        </p:nvSpPr>
        <p:spPr>
          <a:xfrm>
            <a:off x="4822031" y="2787458"/>
            <a:ext cx="16252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4DB6AC"/>
                </a:solidFill>
              </a:rPr>
              <a:t>The "Shield"</a:t>
            </a:r>
            <a:endParaRPr lang="en-US" sz="987" dirty="0"/>
          </a:p>
        </p:txBody>
      </p:sp>
      <p:sp>
        <p:nvSpPr>
          <p:cNvPr id="22" name="Text 16"/>
          <p:cNvSpPr/>
          <p:nvPr/>
        </p:nvSpPr>
        <p:spPr>
          <a:xfrm>
            <a:off x="4822031" y="3125000"/>
            <a:ext cx="1625203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Enkripsi, Anonimisasi, dan DLP. Kontrol teknis untuk perlindungan data.</a:t>
            </a:r>
            <a:endParaRPr lang="en-US" sz="942" dirty="0"/>
          </a:p>
        </p:txBody>
      </p:sp>
      <p:sp>
        <p:nvSpPr>
          <p:cNvPr id="23" name="Shape 17"/>
          <p:cNvSpPr/>
          <p:nvPr/>
        </p:nvSpPr>
        <p:spPr>
          <a:xfrm>
            <a:off x="6804422" y="1745559"/>
            <a:ext cx="1910953" cy="2408141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6804422" y="1745559"/>
            <a:ext cx="1910953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7297" y="2017021"/>
            <a:ext cx="300038" cy="30003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6947297" y="2511726"/>
            <a:ext cx="1625203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People</a:t>
            </a:r>
            <a:endParaRPr lang="en-US" sz="1397" dirty="0"/>
          </a:p>
        </p:txBody>
      </p:sp>
      <p:sp>
        <p:nvSpPr>
          <p:cNvPr id="27" name="Text 20"/>
          <p:cNvSpPr/>
          <p:nvPr/>
        </p:nvSpPr>
        <p:spPr>
          <a:xfrm>
            <a:off x="6947297" y="2787458"/>
            <a:ext cx="162520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4DB6AC"/>
                </a:solidFill>
              </a:rPr>
              <a:t>The "Soul"</a:t>
            </a:r>
            <a:endParaRPr lang="en-US" sz="987" dirty="0"/>
          </a:p>
        </p:txBody>
      </p:sp>
      <p:sp>
        <p:nvSpPr>
          <p:cNvPr id="28" name="Text 21"/>
          <p:cNvSpPr/>
          <p:nvPr/>
        </p:nvSpPr>
        <p:spPr>
          <a:xfrm>
            <a:off x="6947297" y="3125000"/>
            <a:ext cx="1625203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Budaya privasi dan pelatihan spesifik peran. Kesadaran SDM sebagai pertahanan awal.</a:t>
            </a:r>
            <a:endParaRPr lang="en-US" sz="942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7143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Pilar 1: Governance (Otak)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948333"/>
            <a:ext cx="714375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Fondasi Organisasi Kepatuhan</a:t>
            </a:r>
            <a:endParaRPr lang="en-US" sz="2862" dirty="0"/>
          </a:p>
        </p:txBody>
      </p:sp>
      <p:sp>
        <p:nvSpPr>
          <p:cNvPr id="5" name="Shape 2"/>
          <p:cNvSpPr/>
          <p:nvPr/>
        </p:nvSpPr>
        <p:spPr>
          <a:xfrm>
            <a:off x="571500" y="1816996"/>
            <a:ext cx="3786188" cy="2814638"/>
          </a:xfrm>
          <a:prstGeom prst="rect">
            <a:avLst/>
          </a:prstGeom>
          <a:solidFill>
            <a:srgbClr val="2C5282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71500" y="1816996"/>
            <a:ext cx="57150" cy="2814638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" y="2179541"/>
            <a:ext cx="400050" cy="4000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57250" y="2861770"/>
            <a:ext cx="321468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Independensi DPO</a:t>
            </a:r>
            <a:endParaRPr lang="en-US" sz="1602" dirty="0"/>
          </a:p>
        </p:txBody>
      </p:sp>
      <p:sp>
        <p:nvSpPr>
          <p:cNvPr id="9" name="Text 5"/>
          <p:cNvSpPr/>
          <p:nvPr/>
        </p:nvSpPr>
        <p:spPr>
          <a:xfrm>
            <a:off x="857250" y="3317184"/>
            <a:ext cx="321468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B0BEC5"/>
                </a:solidFill>
              </a:rPr>
              <a:t>Memastikan Data Protection Officer melapor langsung ke </a:t>
            </a:r>
            <a:r>
              <a:rPr lang="en-US" sz="1193" b="1" dirty="0">
                <a:solidFill>
                  <a:srgbClr val="FFFFFF"/>
                </a:solidFill>
              </a:rPr>
              <a:t>Dewan Direksi/Manajemen</a:t>
            </a:r>
            <a:r>
              <a:rPr lang="en-US" sz="1269" dirty="0">
                <a:solidFill>
                  <a:srgbClr val="B0BEC5"/>
                </a:solidFill>
              </a:rPr>
              <a:t> untuk menjamin otonomi pengawasan.</a:t>
            </a:r>
            <a:endParaRPr lang="en-US" sz="1269" dirty="0"/>
          </a:p>
        </p:txBody>
      </p:sp>
      <p:sp>
        <p:nvSpPr>
          <p:cNvPr id="10" name="Shape 6"/>
          <p:cNvSpPr/>
          <p:nvPr/>
        </p:nvSpPr>
        <p:spPr>
          <a:xfrm>
            <a:off x="4786313" y="1816996"/>
            <a:ext cx="3786188" cy="2814638"/>
          </a:xfrm>
          <a:prstGeom prst="rect">
            <a:avLst/>
          </a:prstGeom>
          <a:solidFill>
            <a:srgbClr val="2C5282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786313" y="1816996"/>
            <a:ext cx="57150" cy="2814638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063" y="2179541"/>
            <a:ext cx="350044" cy="4000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72063" y="2861770"/>
            <a:ext cx="3214688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Privacy-by-Design</a:t>
            </a:r>
            <a:endParaRPr lang="en-US" sz="1602" dirty="0"/>
          </a:p>
        </p:txBody>
      </p:sp>
      <p:sp>
        <p:nvSpPr>
          <p:cNvPr id="14" name="Text 9"/>
          <p:cNvSpPr/>
          <p:nvPr/>
        </p:nvSpPr>
        <p:spPr>
          <a:xfrm>
            <a:off x="5072063" y="3317184"/>
            <a:ext cx="321468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B0BEC5"/>
                </a:solidFill>
              </a:rPr>
              <a:t>Mengintegrasikan persyaratan privasi dan keamanan ke dalam </a:t>
            </a:r>
            <a:r>
              <a:rPr lang="en-US" sz="1193" b="1" dirty="0">
                <a:solidFill>
                  <a:srgbClr val="FFFFFF"/>
                </a:solidFill>
              </a:rPr>
              <a:t>SDLC (Software Development Life Cycle)</a:t>
            </a:r>
            <a:r>
              <a:rPr lang="en-US" sz="1269" dirty="0">
                <a:solidFill>
                  <a:srgbClr val="B0BEC5"/>
                </a:solidFill>
              </a:rPr>
              <a:t> sejak tahap desain awal.</a:t>
            </a:r>
            <a:endParaRPr lang="en-US" sz="1269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90259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71500" y="1316934"/>
            <a:ext cx="8001000" cy="14288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Pilar 2: Proses &amp; Kontrol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571500" y="734020"/>
            <a:ext cx="800100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"Kerja Keras" Operasional</a:t>
            </a:r>
            <a:endParaRPr lang="en-US" sz="2862" dirty="0"/>
          </a:p>
        </p:txBody>
      </p:sp>
      <p:sp>
        <p:nvSpPr>
          <p:cNvPr id="7" name="Shape 4"/>
          <p:cNvSpPr/>
          <p:nvPr/>
        </p:nvSpPr>
        <p:spPr>
          <a:xfrm>
            <a:off x="571500" y="1674121"/>
            <a:ext cx="3786188" cy="3040754"/>
          </a:xfrm>
          <a:prstGeom prst="rect">
            <a:avLst/>
          </a:prstGeom>
          <a:solidFill>
            <a:srgbClr val="2C5282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571500" y="1674121"/>
            <a:ext cx="3786188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350544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71500" y="4707731"/>
            <a:ext cx="3786188" cy="714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71500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857250" y="1959871"/>
            <a:ext cx="571500" cy="571500"/>
          </a:xfrm>
          <a:prstGeom prst="rect">
            <a:avLst/>
          </a:prstGeom>
          <a:solidFill>
            <a:srgbClr val="001F3F"/>
          </a:solidFill>
          <a:ln w="18288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559" y="2117034"/>
            <a:ext cx="192881" cy="25717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57250" y="2745684"/>
            <a:ext cx="3214688" cy="5998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 err="1">
                <a:solidFill>
                  <a:srgbClr val="FFFFFF"/>
                </a:solidFill>
              </a:rPr>
              <a:t>RoPA</a:t>
            </a:r>
            <a:r>
              <a:rPr lang="en-US" sz="1808" b="1" dirty="0">
                <a:solidFill>
                  <a:srgbClr val="FFFFFF"/>
                </a:solidFill>
              </a:rPr>
              <a:t> (Record of Processing Activities)</a:t>
            </a:r>
            <a:endParaRPr lang="en-US" sz="1808" dirty="0"/>
          </a:p>
        </p:txBody>
      </p:sp>
      <p:sp>
        <p:nvSpPr>
          <p:cNvPr id="15" name="Text 11"/>
          <p:cNvSpPr/>
          <p:nvPr/>
        </p:nvSpPr>
        <p:spPr>
          <a:xfrm>
            <a:off x="857250" y="3588646"/>
            <a:ext cx="32146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B0BEC5"/>
                </a:solidFill>
              </a:rPr>
              <a:t>Inventaris pusat dari </a:t>
            </a:r>
            <a:r>
              <a:rPr lang="en-US" sz="1193" b="1" dirty="0">
                <a:solidFill>
                  <a:srgbClr val="76FF03"/>
                </a:solidFill>
              </a:rPr>
              <a:t>seluruh aktivitas pemrosesan data</a:t>
            </a:r>
            <a:r>
              <a:rPr lang="en-US" sz="1269" dirty="0">
                <a:solidFill>
                  <a:srgbClr val="B0BEC5"/>
                </a:solidFill>
              </a:rPr>
              <a:t> dalam organisasi. Peta jalan wajib untuk audit.</a:t>
            </a:r>
            <a:endParaRPr lang="en-US" sz="1269" dirty="0"/>
          </a:p>
        </p:txBody>
      </p:sp>
      <p:sp>
        <p:nvSpPr>
          <p:cNvPr id="16" name="Shape 12"/>
          <p:cNvSpPr/>
          <p:nvPr/>
        </p:nvSpPr>
        <p:spPr>
          <a:xfrm>
            <a:off x="4786313" y="1674121"/>
            <a:ext cx="3786188" cy="3040754"/>
          </a:xfrm>
          <a:prstGeom prst="rect">
            <a:avLst/>
          </a:prstGeom>
          <a:solidFill>
            <a:srgbClr val="2C5282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4786313" y="1674121"/>
            <a:ext cx="3786188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8565356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4786313" y="4707731"/>
            <a:ext cx="3786188" cy="714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4786313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5072063" y="1959871"/>
            <a:ext cx="571500" cy="571500"/>
          </a:xfrm>
          <a:prstGeom prst="rect">
            <a:avLst/>
          </a:prstGeom>
          <a:solidFill>
            <a:srgbClr val="001F3F"/>
          </a:solidFill>
          <a:ln w="18288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078" y="2117034"/>
            <a:ext cx="321469" cy="25717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5072063" y="2745684"/>
            <a:ext cx="32146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Kerangka Kerja DPIA</a:t>
            </a:r>
            <a:endParaRPr lang="en-US" sz="1808" dirty="0"/>
          </a:p>
        </p:txBody>
      </p:sp>
      <p:sp>
        <p:nvSpPr>
          <p:cNvPr id="24" name="Text 19"/>
          <p:cNvSpPr/>
          <p:nvPr/>
        </p:nvSpPr>
        <p:spPr>
          <a:xfrm>
            <a:off x="5072063" y="3238602"/>
            <a:ext cx="32146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B0BEC5"/>
                </a:solidFill>
              </a:rPr>
              <a:t>Proses berulang dan terstandarisasi untuk </a:t>
            </a:r>
            <a:r>
              <a:rPr lang="en-US" sz="1193" b="1" dirty="0">
                <a:solidFill>
                  <a:srgbClr val="76FF03"/>
                </a:solidFill>
              </a:rPr>
              <a:t>menilai risiko</a:t>
            </a:r>
            <a:r>
              <a:rPr lang="en-US" sz="1269" dirty="0">
                <a:solidFill>
                  <a:srgbClr val="B0BEC5"/>
                </a:solidFill>
              </a:rPr>
              <a:t> dalam setiap inisiatif pemrosesan data berisiko tinggi.</a:t>
            </a:r>
            <a:endParaRPr lang="en-US" sz="1269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90259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71500" y="1316934"/>
            <a:ext cx="8001000" cy="14288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Pilar 3: Teknologi (Perisai)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571500" y="734020"/>
            <a:ext cx="800100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Enablement Teknologi</a:t>
            </a:r>
            <a:endParaRPr lang="en-US" sz="2862" dirty="0"/>
          </a:p>
        </p:txBody>
      </p:sp>
      <p:sp>
        <p:nvSpPr>
          <p:cNvPr id="7" name="Shape 4"/>
          <p:cNvSpPr/>
          <p:nvPr/>
        </p:nvSpPr>
        <p:spPr>
          <a:xfrm>
            <a:off x="571500" y="1674121"/>
            <a:ext cx="3786188" cy="3040754"/>
          </a:xfrm>
          <a:prstGeom prst="rect">
            <a:avLst/>
          </a:prstGeom>
          <a:solidFill>
            <a:srgbClr val="2C5282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571500" y="1674121"/>
            <a:ext cx="3786188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350544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71500" y="4707731"/>
            <a:ext cx="3786188" cy="714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71500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857250" y="1959871"/>
            <a:ext cx="571500" cy="571500"/>
          </a:xfrm>
          <a:prstGeom prst="rect">
            <a:avLst/>
          </a:prstGeom>
          <a:solidFill>
            <a:srgbClr val="001F3F"/>
          </a:solidFill>
          <a:ln w="18288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13" y="2117034"/>
            <a:ext cx="257175" cy="25717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57250" y="2745684"/>
            <a:ext cx="32146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Minimisasi Data</a:t>
            </a:r>
            <a:endParaRPr lang="en-US" sz="1808" dirty="0"/>
          </a:p>
        </p:txBody>
      </p:sp>
      <p:sp>
        <p:nvSpPr>
          <p:cNvPr id="15" name="Text 11"/>
          <p:cNvSpPr/>
          <p:nvPr/>
        </p:nvSpPr>
        <p:spPr>
          <a:xfrm>
            <a:off x="857250" y="3238602"/>
            <a:ext cx="3214688" cy="74828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B0BEC5"/>
                </a:solidFill>
              </a:rPr>
              <a:t>Alur kerja otomatis untuk </a:t>
            </a:r>
            <a:r>
              <a:rPr lang="en-US" sz="1193" b="1" dirty="0">
                <a:solidFill>
                  <a:srgbClr val="76FF03"/>
                </a:solidFill>
              </a:rPr>
              <a:t>"Hak </a:t>
            </a:r>
            <a:r>
              <a:rPr lang="en-US" sz="1193" b="1" dirty="0" err="1">
                <a:solidFill>
                  <a:srgbClr val="76FF03"/>
                </a:solidFill>
              </a:rPr>
              <a:t>untuk</a:t>
            </a:r>
            <a:r>
              <a:rPr lang="en-US" sz="1193" b="1" dirty="0">
                <a:solidFill>
                  <a:srgbClr val="76FF03"/>
                </a:solidFill>
              </a:rPr>
              <a:t> </a:t>
            </a:r>
            <a:r>
              <a:rPr lang="en-US" sz="1193" b="1" dirty="0" err="1">
                <a:solidFill>
                  <a:srgbClr val="76FF03"/>
                </a:solidFill>
              </a:rPr>
              <a:t>Dihapus</a:t>
            </a:r>
            <a:r>
              <a:rPr lang="en-US" sz="1193" b="1" dirty="0">
                <a:solidFill>
                  <a:srgbClr val="76FF03"/>
                </a:solidFill>
              </a:rPr>
              <a:t> dan </a:t>
            </a:r>
            <a:r>
              <a:rPr lang="en-US" sz="1193" b="1" dirty="0" err="1">
                <a:solidFill>
                  <a:srgbClr val="76FF03"/>
                </a:solidFill>
              </a:rPr>
              <a:t>Dimusnahkan</a:t>
            </a:r>
            <a:r>
              <a:rPr lang="en-US" sz="1193" b="1" dirty="0">
                <a:solidFill>
                  <a:srgbClr val="76FF03"/>
                </a:solidFill>
              </a:rPr>
              <a:t>"</a:t>
            </a:r>
            <a:r>
              <a:rPr lang="en-US" sz="1269" dirty="0">
                <a:solidFill>
                  <a:srgbClr val="B0BEC5"/>
                </a:solidFill>
              </a:rPr>
              <a:t> guna mengurangi footprint data yang tidak perlu.</a:t>
            </a:r>
            <a:endParaRPr lang="en-US" sz="1269" dirty="0"/>
          </a:p>
        </p:txBody>
      </p:sp>
      <p:sp>
        <p:nvSpPr>
          <p:cNvPr id="16" name="Shape 12"/>
          <p:cNvSpPr/>
          <p:nvPr/>
        </p:nvSpPr>
        <p:spPr>
          <a:xfrm>
            <a:off x="4786313" y="1674121"/>
            <a:ext cx="3786188" cy="3040754"/>
          </a:xfrm>
          <a:prstGeom prst="rect">
            <a:avLst/>
          </a:prstGeom>
          <a:solidFill>
            <a:srgbClr val="2C5282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4786313" y="1674121"/>
            <a:ext cx="3786188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8565356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4786313" y="4707731"/>
            <a:ext cx="3786188" cy="714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4786313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5072063" y="1959871"/>
            <a:ext cx="571500" cy="571500"/>
          </a:xfrm>
          <a:prstGeom prst="rect">
            <a:avLst/>
          </a:prstGeom>
          <a:solidFill>
            <a:srgbClr val="001F3F"/>
          </a:solidFill>
          <a:ln w="18288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225" y="2117034"/>
            <a:ext cx="257175" cy="25717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5072063" y="2745684"/>
            <a:ext cx="32146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Kontrol Teknis</a:t>
            </a:r>
            <a:endParaRPr lang="en-US" sz="1808" dirty="0"/>
          </a:p>
        </p:txBody>
      </p:sp>
      <p:sp>
        <p:nvSpPr>
          <p:cNvPr id="24" name="Text 19"/>
          <p:cNvSpPr/>
          <p:nvPr/>
        </p:nvSpPr>
        <p:spPr>
          <a:xfrm>
            <a:off x="5072063" y="3238602"/>
            <a:ext cx="3214688" cy="74828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B0BEC5"/>
                </a:solidFill>
              </a:rPr>
              <a:t>Identity &amp; Access Management (IAM) yang dipetakan secara spesifik ke tingkat </a:t>
            </a:r>
            <a:r>
              <a:rPr lang="en-US" sz="1193" b="1" dirty="0" err="1">
                <a:solidFill>
                  <a:srgbClr val="76FF03"/>
                </a:solidFill>
              </a:rPr>
              <a:t>sensitivitas</a:t>
            </a:r>
            <a:r>
              <a:rPr lang="en-US" sz="1193" b="1" dirty="0">
                <a:solidFill>
                  <a:srgbClr val="76FF03"/>
                </a:solidFill>
              </a:rPr>
              <a:t> Data </a:t>
            </a:r>
            <a:r>
              <a:rPr lang="en-US" sz="1193" b="1" dirty="0" err="1">
                <a:solidFill>
                  <a:srgbClr val="76FF03"/>
                </a:solidFill>
              </a:rPr>
              <a:t>Pribadi</a:t>
            </a:r>
            <a:r>
              <a:rPr lang="en-US" sz="1269" dirty="0">
                <a:solidFill>
                  <a:srgbClr val="B0BEC5"/>
                </a:solidFill>
              </a:rPr>
              <a:t>.</a:t>
            </a:r>
            <a:endParaRPr lang="en-US" sz="1269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90259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571500" y="1316934"/>
            <a:ext cx="8001000" cy="14288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71500" y="428625"/>
            <a:ext cx="914353" cy="19428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Pilar 4: People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571500" y="734020"/>
            <a:ext cx="800100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Budaya &amp; Orang</a:t>
            </a:r>
            <a:endParaRPr lang="en-US" sz="2862" dirty="0"/>
          </a:p>
        </p:txBody>
      </p:sp>
      <p:sp>
        <p:nvSpPr>
          <p:cNvPr id="7" name="Shape 4"/>
          <p:cNvSpPr/>
          <p:nvPr/>
        </p:nvSpPr>
        <p:spPr>
          <a:xfrm>
            <a:off x="571500" y="1674121"/>
            <a:ext cx="3786188" cy="3040754"/>
          </a:xfrm>
          <a:prstGeom prst="rect">
            <a:avLst/>
          </a:prstGeom>
          <a:solidFill>
            <a:srgbClr val="2C5282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571500" y="1674121"/>
            <a:ext cx="3786188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350544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71500" y="4707731"/>
            <a:ext cx="3786188" cy="714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71500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857250" y="1959871"/>
            <a:ext cx="571500" cy="571500"/>
          </a:xfrm>
          <a:prstGeom prst="rect">
            <a:avLst/>
          </a:prstGeom>
          <a:solidFill>
            <a:srgbClr val="001F3F"/>
          </a:solidFill>
          <a:ln w="18288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66" y="2117034"/>
            <a:ext cx="321469" cy="25717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57250" y="2745684"/>
            <a:ext cx="32146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Pelatihan Bertahap</a:t>
            </a:r>
            <a:endParaRPr lang="en-US" sz="1808" dirty="0"/>
          </a:p>
        </p:txBody>
      </p:sp>
      <p:sp>
        <p:nvSpPr>
          <p:cNvPr id="15" name="Text 11"/>
          <p:cNvSpPr/>
          <p:nvPr/>
        </p:nvSpPr>
        <p:spPr>
          <a:xfrm>
            <a:off x="857250" y="3238602"/>
            <a:ext cx="321468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B0BEC5"/>
                </a:solidFill>
              </a:rPr>
              <a:t>Kesadaran dasar untuk semua karyawan; </a:t>
            </a:r>
            <a:r>
              <a:rPr lang="en-US" sz="1193" b="1" dirty="0">
                <a:solidFill>
                  <a:srgbClr val="76FF03"/>
                </a:solidFill>
              </a:rPr>
              <a:t>"Pelatihan Teknis Mendalam"</a:t>
            </a:r>
            <a:r>
              <a:rPr lang="en-US" sz="1269" dirty="0">
                <a:solidFill>
                  <a:srgbClr val="B0BEC5"/>
                </a:solidFill>
              </a:rPr>
              <a:t> khusus untuk IT dan Admin Database.</a:t>
            </a:r>
            <a:endParaRPr lang="en-US" sz="1269" dirty="0"/>
          </a:p>
        </p:txBody>
      </p:sp>
      <p:sp>
        <p:nvSpPr>
          <p:cNvPr id="16" name="Shape 12"/>
          <p:cNvSpPr/>
          <p:nvPr/>
        </p:nvSpPr>
        <p:spPr>
          <a:xfrm>
            <a:off x="4786313" y="1674121"/>
            <a:ext cx="3786188" cy="3040754"/>
          </a:xfrm>
          <a:prstGeom prst="rect">
            <a:avLst/>
          </a:prstGeom>
          <a:solidFill>
            <a:srgbClr val="2C5282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4786313" y="1674121"/>
            <a:ext cx="3786188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8565356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5"/>
          <p:cNvSpPr/>
          <p:nvPr/>
        </p:nvSpPr>
        <p:spPr>
          <a:xfrm>
            <a:off x="4786313" y="4707731"/>
            <a:ext cx="3786188" cy="714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6"/>
          <p:cNvSpPr/>
          <p:nvPr/>
        </p:nvSpPr>
        <p:spPr>
          <a:xfrm>
            <a:off x="4786313" y="1674121"/>
            <a:ext cx="7144" cy="3040754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7"/>
          <p:cNvSpPr/>
          <p:nvPr/>
        </p:nvSpPr>
        <p:spPr>
          <a:xfrm>
            <a:off x="5072063" y="1959871"/>
            <a:ext cx="571500" cy="571500"/>
          </a:xfrm>
          <a:prstGeom prst="rect">
            <a:avLst/>
          </a:prstGeom>
          <a:solidFill>
            <a:srgbClr val="001F3F"/>
          </a:solidFill>
          <a:ln w="18288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225" y="2117034"/>
            <a:ext cx="257175" cy="257175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5072063" y="2745684"/>
            <a:ext cx="32146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Latihan Pelanggaran</a:t>
            </a:r>
            <a:endParaRPr lang="en-US" sz="1808" dirty="0"/>
          </a:p>
        </p:txBody>
      </p:sp>
      <p:sp>
        <p:nvSpPr>
          <p:cNvPr id="24" name="Text 19"/>
          <p:cNvSpPr/>
          <p:nvPr/>
        </p:nvSpPr>
        <p:spPr>
          <a:xfrm>
            <a:off x="5072063" y="3238602"/>
            <a:ext cx="3214688" cy="10047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69" dirty="0">
                <a:solidFill>
                  <a:srgbClr val="B0BEC5"/>
                </a:solidFill>
              </a:rPr>
              <a:t>Menguji kemampuan organisasi secara nyata untuk merespons </a:t>
            </a:r>
            <a:r>
              <a:rPr lang="en-US" sz="1193" b="1" dirty="0">
                <a:solidFill>
                  <a:srgbClr val="76FF03"/>
                </a:solidFill>
              </a:rPr>
              <a:t>simulasi kebocoran data</a:t>
            </a:r>
            <a:r>
              <a:rPr lang="en-US" sz="1269" dirty="0">
                <a:solidFill>
                  <a:srgbClr val="B0BEC5"/>
                </a:solidFill>
              </a:rPr>
              <a:t> </a:t>
            </a:r>
            <a:r>
              <a:rPr lang="en-US" sz="1269" dirty="0" err="1">
                <a:solidFill>
                  <a:srgbClr val="B0BEC5"/>
                </a:solidFill>
              </a:rPr>
              <a:t>baik</a:t>
            </a:r>
            <a:r>
              <a:rPr lang="en-US" sz="1269" dirty="0">
                <a:solidFill>
                  <a:srgbClr val="B0BEC5"/>
                </a:solidFill>
              </a:rPr>
              <a:t> </a:t>
            </a:r>
            <a:r>
              <a:rPr lang="en-US" sz="1269" dirty="0" err="1">
                <a:solidFill>
                  <a:srgbClr val="B0BEC5"/>
                </a:solidFill>
              </a:rPr>
              <a:t>secara</a:t>
            </a:r>
            <a:r>
              <a:rPr lang="en-US" sz="1269" dirty="0">
                <a:solidFill>
                  <a:srgbClr val="B0BEC5"/>
                </a:solidFill>
              </a:rPr>
              <a:t> </a:t>
            </a:r>
            <a:r>
              <a:rPr lang="en-US" sz="1269" dirty="0" err="1">
                <a:solidFill>
                  <a:srgbClr val="B0BEC5"/>
                </a:solidFill>
              </a:rPr>
              <a:t>teknikal</a:t>
            </a:r>
            <a:r>
              <a:rPr lang="en-US" sz="1269" dirty="0">
                <a:solidFill>
                  <a:srgbClr val="B0BEC5"/>
                </a:solidFill>
              </a:rPr>
              <a:t> (Cyber Drill) </a:t>
            </a:r>
            <a:r>
              <a:rPr lang="en-US" sz="1269" dirty="0" err="1">
                <a:solidFill>
                  <a:srgbClr val="B0BEC5"/>
                </a:solidFill>
              </a:rPr>
              <a:t>atau</a:t>
            </a:r>
            <a:r>
              <a:rPr lang="en-US" sz="1269" dirty="0">
                <a:solidFill>
                  <a:srgbClr val="B0BEC5"/>
                </a:solidFill>
              </a:rPr>
              <a:t> </a:t>
            </a:r>
            <a:r>
              <a:rPr lang="en-US" sz="1269" dirty="0" err="1">
                <a:solidFill>
                  <a:srgbClr val="B0BEC5"/>
                </a:solidFill>
              </a:rPr>
              <a:t>prosedural</a:t>
            </a:r>
            <a:r>
              <a:rPr lang="en-US" sz="1269" dirty="0">
                <a:solidFill>
                  <a:srgbClr val="B0BEC5"/>
                </a:solidFill>
              </a:rPr>
              <a:t> (TTX).</a:t>
            </a:r>
            <a:endParaRPr lang="en-US" sz="1269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Rencana Aksi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428625" y="734020"/>
            <a:ext cx="828675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Roadmap Eksekusi 12 Bulan</a:t>
            </a:r>
            <a:endParaRPr lang="en-US" sz="2862" dirty="0"/>
          </a:p>
        </p:txBody>
      </p:sp>
      <p:sp>
        <p:nvSpPr>
          <p:cNvPr id="5" name="Shape 2"/>
          <p:cNvSpPr/>
          <p:nvPr/>
        </p:nvSpPr>
        <p:spPr>
          <a:xfrm>
            <a:off x="428625" y="1745559"/>
            <a:ext cx="1964531" cy="2500313"/>
          </a:xfrm>
          <a:prstGeom prst="rect">
            <a:avLst/>
          </a:prstGeom>
          <a:solidFill>
            <a:srgbClr val="001F3F"/>
          </a:solidFill>
          <a:ln w="9144">
            <a:solidFill>
              <a:srgbClr val="2C52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268016" y="1459809"/>
            <a:ext cx="285750" cy="285750"/>
          </a:xfrm>
          <a:prstGeom prst="ellipse">
            <a:avLst/>
          </a:prstGeom>
          <a:solidFill>
            <a:srgbClr val="001F3F"/>
          </a:solidFill>
          <a:ln w="27432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68016" y="1459809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76FF03"/>
                </a:solidFill>
              </a:rPr>
              <a:t>1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571500" y="1959871"/>
            <a:ext cx="16787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4DB6AC"/>
                </a:solidFill>
              </a:rPr>
              <a:t>Bulan 1-3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571500" y="2261695"/>
            <a:ext cx="167878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Baseline</a:t>
            </a:r>
            <a:endParaRPr lang="en-US" sz="1397" dirty="0"/>
          </a:p>
        </p:txBody>
      </p:sp>
      <p:sp>
        <p:nvSpPr>
          <p:cNvPr id="10" name="Text 7"/>
          <p:cNvSpPr/>
          <p:nvPr/>
        </p:nvSpPr>
        <p:spPr>
          <a:xfrm>
            <a:off x="571500" y="2644583"/>
            <a:ext cx="1678781" cy="272886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Gap Assessment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3003193"/>
            <a:ext cx="1678781" cy="272886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Data Discovery</a:t>
            </a:r>
            <a:endParaRPr lang="en-US" sz="942" dirty="0"/>
          </a:p>
        </p:txBody>
      </p:sp>
      <p:sp>
        <p:nvSpPr>
          <p:cNvPr id="12" name="Shape 9"/>
          <p:cNvSpPr/>
          <p:nvPr/>
        </p:nvSpPr>
        <p:spPr>
          <a:xfrm>
            <a:off x="2536031" y="1745559"/>
            <a:ext cx="1964531" cy="2500313"/>
          </a:xfrm>
          <a:prstGeom prst="rect">
            <a:avLst/>
          </a:prstGeom>
          <a:solidFill>
            <a:srgbClr val="001F3F"/>
          </a:solidFill>
          <a:ln w="9144">
            <a:solidFill>
              <a:srgbClr val="2C52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3375422" y="1459809"/>
            <a:ext cx="285750" cy="285750"/>
          </a:xfrm>
          <a:prstGeom prst="ellipse">
            <a:avLst/>
          </a:prstGeom>
          <a:solidFill>
            <a:srgbClr val="001F3F"/>
          </a:solidFill>
          <a:ln w="27432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3375422" y="1459809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76FF03"/>
                </a:solidFill>
              </a:rPr>
              <a:t>2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2678906" y="1959871"/>
            <a:ext cx="16787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4DB6AC"/>
                </a:solidFill>
              </a:rPr>
              <a:t>Bulan 4-6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2678906" y="2261695"/>
            <a:ext cx="167878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Foundation</a:t>
            </a:r>
            <a:endParaRPr lang="en-US" sz="1397" dirty="0"/>
          </a:p>
        </p:txBody>
      </p:sp>
      <p:sp>
        <p:nvSpPr>
          <p:cNvPr id="17" name="Text 14"/>
          <p:cNvSpPr/>
          <p:nvPr/>
        </p:nvSpPr>
        <p:spPr>
          <a:xfrm>
            <a:off x="2678906" y="2644583"/>
            <a:ext cx="1678781" cy="272886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Governance Framework</a:t>
            </a:r>
            <a:endParaRPr lang="en-US" sz="942" dirty="0"/>
          </a:p>
        </p:txBody>
      </p:sp>
      <p:sp>
        <p:nvSpPr>
          <p:cNvPr id="18" name="Text 15"/>
          <p:cNvSpPr/>
          <p:nvPr/>
        </p:nvSpPr>
        <p:spPr>
          <a:xfrm>
            <a:off x="2678906" y="3003193"/>
            <a:ext cx="1678781" cy="272886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Legal Alignment</a:t>
            </a:r>
            <a:endParaRPr lang="en-US" sz="942" dirty="0"/>
          </a:p>
        </p:txBody>
      </p:sp>
      <p:sp>
        <p:nvSpPr>
          <p:cNvPr id="19" name="Shape 16"/>
          <p:cNvSpPr/>
          <p:nvPr/>
        </p:nvSpPr>
        <p:spPr>
          <a:xfrm>
            <a:off x="4643438" y="1745559"/>
            <a:ext cx="1964531" cy="2500313"/>
          </a:xfrm>
          <a:prstGeom prst="rect">
            <a:avLst/>
          </a:prstGeom>
          <a:solidFill>
            <a:srgbClr val="001F3F"/>
          </a:solidFill>
          <a:ln w="9144">
            <a:solidFill>
              <a:srgbClr val="2C52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5482828" y="1459809"/>
            <a:ext cx="285750" cy="285750"/>
          </a:xfrm>
          <a:prstGeom prst="ellipse">
            <a:avLst/>
          </a:prstGeom>
          <a:solidFill>
            <a:srgbClr val="001F3F"/>
          </a:solidFill>
          <a:ln w="27432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5482828" y="1459809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76FF03"/>
                </a:solidFill>
              </a:rPr>
              <a:t>3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4786313" y="1959871"/>
            <a:ext cx="16787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4DB6AC"/>
                </a:solidFill>
              </a:rPr>
              <a:t>Bulan 7-9</a:t>
            </a:r>
            <a:endParaRPr lang="en-US" sz="987" dirty="0"/>
          </a:p>
        </p:txBody>
      </p:sp>
      <p:sp>
        <p:nvSpPr>
          <p:cNvPr id="23" name="Text 20"/>
          <p:cNvSpPr/>
          <p:nvPr/>
        </p:nvSpPr>
        <p:spPr>
          <a:xfrm>
            <a:off x="4786313" y="2261695"/>
            <a:ext cx="167878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Hardening</a:t>
            </a:r>
            <a:endParaRPr lang="en-US" sz="1397" dirty="0"/>
          </a:p>
        </p:txBody>
      </p:sp>
      <p:sp>
        <p:nvSpPr>
          <p:cNvPr id="24" name="Text 21"/>
          <p:cNvSpPr/>
          <p:nvPr/>
        </p:nvSpPr>
        <p:spPr>
          <a:xfrm>
            <a:off x="4786313" y="2644583"/>
            <a:ext cx="1678781" cy="272886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Technical Controls</a:t>
            </a:r>
            <a:endParaRPr lang="en-US" sz="942" dirty="0"/>
          </a:p>
        </p:txBody>
      </p:sp>
      <p:sp>
        <p:nvSpPr>
          <p:cNvPr id="25" name="Text 22"/>
          <p:cNvSpPr/>
          <p:nvPr/>
        </p:nvSpPr>
        <p:spPr>
          <a:xfrm>
            <a:off x="4786313" y="3003193"/>
            <a:ext cx="1678781" cy="272886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Vendor Remediation</a:t>
            </a:r>
            <a:endParaRPr lang="en-US" sz="942" dirty="0"/>
          </a:p>
        </p:txBody>
      </p:sp>
      <p:sp>
        <p:nvSpPr>
          <p:cNvPr id="26" name="Shape 23"/>
          <p:cNvSpPr/>
          <p:nvPr/>
        </p:nvSpPr>
        <p:spPr>
          <a:xfrm>
            <a:off x="6750844" y="1745559"/>
            <a:ext cx="1964531" cy="2500313"/>
          </a:xfrm>
          <a:prstGeom prst="rect">
            <a:avLst/>
          </a:prstGeom>
          <a:solidFill>
            <a:srgbClr val="001F3F"/>
          </a:solidFill>
          <a:ln w="9144">
            <a:solidFill>
              <a:srgbClr val="2C52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4"/>
          <p:cNvSpPr/>
          <p:nvPr/>
        </p:nvSpPr>
        <p:spPr>
          <a:xfrm>
            <a:off x="7590234" y="1459809"/>
            <a:ext cx="285750" cy="285750"/>
          </a:xfrm>
          <a:prstGeom prst="ellipse">
            <a:avLst/>
          </a:prstGeom>
          <a:solidFill>
            <a:srgbClr val="001F3F"/>
          </a:solidFill>
          <a:ln w="27432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5"/>
          <p:cNvSpPr/>
          <p:nvPr/>
        </p:nvSpPr>
        <p:spPr>
          <a:xfrm>
            <a:off x="7590234" y="1459809"/>
            <a:ext cx="2857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76FF03"/>
                </a:solidFill>
              </a:rPr>
              <a:t>4</a:t>
            </a:r>
            <a:endParaRPr lang="en-US" sz="885" dirty="0"/>
          </a:p>
        </p:txBody>
      </p:sp>
      <p:sp>
        <p:nvSpPr>
          <p:cNvPr id="29" name="Text 26"/>
          <p:cNvSpPr/>
          <p:nvPr/>
        </p:nvSpPr>
        <p:spPr>
          <a:xfrm>
            <a:off x="6893719" y="1959871"/>
            <a:ext cx="167878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4DB6AC"/>
                </a:solidFill>
              </a:rPr>
              <a:t>Bulan 10-12</a:t>
            </a:r>
            <a:endParaRPr lang="en-US" sz="987" dirty="0"/>
          </a:p>
        </p:txBody>
      </p:sp>
      <p:sp>
        <p:nvSpPr>
          <p:cNvPr id="30" name="Text 27"/>
          <p:cNvSpPr/>
          <p:nvPr/>
        </p:nvSpPr>
        <p:spPr>
          <a:xfrm>
            <a:off x="6893719" y="2261695"/>
            <a:ext cx="1678781" cy="2400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Validation</a:t>
            </a:r>
            <a:endParaRPr lang="en-US" sz="1397" dirty="0"/>
          </a:p>
        </p:txBody>
      </p:sp>
      <p:sp>
        <p:nvSpPr>
          <p:cNvPr id="31" name="Text 28"/>
          <p:cNvSpPr/>
          <p:nvPr/>
        </p:nvSpPr>
        <p:spPr>
          <a:xfrm>
            <a:off x="6893719" y="2644583"/>
            <a:ext cx="1678781" cy="272886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External Audit Simulation</a:t>
            </a:r>
            <a:endParaRPr lang="en-US" sz="942" dirty="0"/>
          </a:p>
        </p:txBody>
      </p:sp>
      <p:sp>
        <p:nvSpPr>
          <p:cNvPr id="32" name="Text 29"/>
          <p:cNvSpPr/>
          <p:nvPr/>
        </p:nvSpPr>
        <p:spPr>
          <a:xfrm>
            <a:off x="6893719" y="3003193"/>
            <a:ext cx="1678781" cy="272886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Board Reporting</a:t>
            </a:r>
            <a:endParaRPr lang="en-US" sz="942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Benchmarking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734020"/>
            <a:ext cx="800100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Model Penilaian Kematangan</a:t>
            </a:r>
            <a:endParaRPr lang="en-US" sz="2862" dirty="0"/>
          </a:p>
        </p:txBody>
      </p:sp>
      <p:sp>
        <p:nvSpPr>
          <p:cNvPr id="5" name="Shape 2"/>
          <p:cNvSpPr/>
          <p:nvPr/>
        </p:nvSpPr>
        <p:spPr>
          <a:xfrm>
            <a:off x="571500" y="3460059"/>
            <a:ext cx="2400300" cy="1143000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71500" y="3460059"/>
            <a:ext cx="2400300" cy="28575"/>
          </a:xfrm>
          <a:prstGeom prst="rect">
            <a:avLst/>
          </a:prstGeom>
          <a:solidFill>
            <a:srgbClr val="4DB6A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14375" y="3602934"/>
            <a:ext cx="21145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Level 1: Ad-Hoc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714375" y="3908329"/>
            <a:ext cx="211455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Tidak ada proses formal. Mode "Pemadam Kebakaran". Reaktif sepenuhnya.</a:t>
            </a:r>
            <a:endParaRPr lang="en-US" sz="942" dirty="0"/>
          </a:p>
        </p:txBody>
      </p:sp>
      <p:sp>
        <p:nvSpPr>
          <p:cNvPr id="9" name="Shape 6"/>
          <p:cNvSpPr/>
          <p:nvPr/>
        </p:nvSpPr>
        <p:spPr>
          <a:xfrm>
            <a:off x="3371850" y="2602809"/>
            <a:ext cx="2400300" cy="2000250"/>
          </a:xfrm>
          <a:prstGeom prst="rect">
            <a:avLst/>
          </a:prstGeom>
          <a:solidFill>
            <a:srgbClr val="003366"/>
          </a:solidFill>
          <a:ln w="27432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017118" y="2245621"/>
            <a:ext cx="1109765" cy="317897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159993" y="2317059"/>
            <a:ext cx="8240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1F3F"/>
                </a:solidFill>
              </a:rPr>
              <a:t>Target 2026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3514725" y="2745684"/>
            <a:ext cx="21145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Level 3: Defined</a:t>
            </a:r>
            <a:endParaRPr lang="en-US" sz="1193" dirty="0"/>
          </a:p>
        </p:txBody>
      </p:sp>
      <p:sp>
        <p:nvSpPr>
          <p:cNvPr id="13" name="Text 10"/>
          <p:cNvSpPr/>
          <p:nvPr/>
        </p:nvSpPr>
        <p:spPr>
          <a:xfrm>
            <a:off x="3514725" y="3051079"/>
            <a:ext cx="2114550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Proses terstandarisasi, didokumentasikan, dan dikomunikasikan. Kepatuhan konsisten.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6172200" y="1745559"/>
            <a:ext cx="2400300" cy="2857500"/>
          </a:xfrm>
          <a:prstGeom prst="rect">
            <a:avLst/>
          </a:prstGeom>
          <a:solidFill>
            <a:srgbClr val="2C5282">
              <a:alpha val="7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172200" y="1745559"/>
            <a:ext cx="2400300" cy="28575"/>
          </a:xfrm>
          <a:prstGeom prst="rect">
            <a:avLst/>
          </a:prstGeom>
          <a:solidFill>
            <a:srgbClr val="82CC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315075" y="1888434"/>
            <a:ext cx="21145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Level 5: Optimized</a:t>
            </a:r>
            <a:endParaRPr lang="en-US" sz="1193" dirty="0"/>
          </a:p>
        </p:txBody>
      </p:sp>
      <p:sp>
        <p:nvSpPr>
          <p:cNvPr id="17" name="Text 14"/>
          <p:cNvSpPr/>
          <p:nvPr/>
        </p:nvSpPr>
        <p:spPr>
          <a:xfrm>
            <a:off x="6315075" y="2193829"/>
            <a:ext cx="211455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FFFFFF"/>
                </a:solidFill>
              </a:rPr>
              <a:t>Perbaikan berkelanjutan melalui pemantauan otomatis dan analitik prediktif.</a:t>
            </a:r>
            <a:endParaRPr lang="en-US" sz="942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Bukti Nyata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734020"/>
            <a:ext cx="800100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Studi Kasus: Institusi Keuangan</a:t>
            </a:r>
            <a:endParaRPr lang="en-US" sz="2862" dirty="0"/>
          </a:p>
        </p:txBody>
      </p:sp>
      <p:sp>
        <p:nvSpPr>
          <p:cNvPr id="5" name="Shape 2"/>
          <p:cNvSpPr/>
          <p:nvPr/>
        </p:nvSpPr>
        <p:spPr>
          <a:xfrm>
            <a:off x="571500" y="1459809"/>
            <a:ext cx="3625453" cy="3255066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71500" y="1459809"/>
            <a:ext cx="42863" cy="3255066"/>
          </a:xfrm>
          <a:prstGeom prst="rect">
            <a:avLst/>
          </a:prstGeom>
          <a:solidFill>
            <a:srgbClr val="B0BEC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57250" y="1758590"/>
            <a:ext cx="30325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B0BEC5"/>
                </a:solidFill>
              </a:rPr>
              <a:t>Tantangan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857250" y="2096133"/>
            <a:ext cx="3032522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Data Terfragmentasi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857250" y="2551547"/>
            <a:ext cx="3032522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Data pelanggan tersebar di 5 kantor regional tanpa kontrol pusat. Risiko tinggi kebocoran dan ketidakpatuhan.</a:t>
            </a:r>
            <a:endParaRPr lang="en-US" sz="1159" dirty="0"/>
          </a:p>
        </p:txBody>
      </p:sp>
      <p:sp>
        <p:nvSpPr>
          <p:cNvPr id="10" name="Shape 7"/>
          <p:cNvSpPr/>
          <p:nvPr/>
        </p:nvSpPr>
        <p:spPr>
          <a:xfrm>
            <a:off x="857250" y="3473090"/>
            <a:ext cx="3032522" cy="942975"/>
          </a:xfrm>
          <a:prstGeom prst="rect">
            <a:avLst/>
          </a:prstGeom>
          <a:solidFill>
            <a:srgbClr val="001F3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00125" y="3615965"/>
            <a:ext cx="2746772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4500"/>
                </a:solidFill>
              </a:rPr>
              <a:t>14 Hari</a:t>
            </a:r>
            <a:endParaRPr lang="en-US" sz="2436" dirty="0"/>
          </a:p>
        </p:txBody>
      </p:sp>
      <p:sp>
        <p:nvSpPr>
          <p:cNvPr id="12" name="Text 9"/>
          <p:cNvSpPr/>
          <p:nvPr/>
        </p:nvSpPr>
        <p:spPr>
          <a:xfrm>
            <a:off x="1757363" y="4117814"/>
            <a:ext cx="12322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Waktu Respons Data</a:t>
            </a:r>
            <a:endParaRPr lang="en-US" sz="834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272" y="2948025"/>
            <a:ext cx="178594" cy="285750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4925616" y="1459809"/>
            <a:ext cx="3646884" cy="3255066"/>
          </a:xfrm>
          <a:prstGeom prst="rect">
            <a:avLst/>
          </a:prstGeom>
          <a:solidFill>
            <a:srgbClr val="76FF03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4925616" y="1459809"/>
            <a:ext cx="42863" cy="3255066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5232797" y="1876462"/>
            <a:ext cx="305395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76FF03"/>
                </a:solidFill>
              </a:rPr>
              <a:t>Solusi &amp; Hasil</a:t>
            </a:r>
            <a:endParaRPr lang="en-US" sz="987" dirty="0"/>
          </a:p>
        </p:txBody>
      </p:sp>
      <p:sp>
        <p:nvSpPr>
          <p:cNvPr id="17" name="Text 13"/>
          <p:cNvSpPr/>
          <p:nvPr/>
        </p:nvSpPr>
        <p:spPr>
          <a:xfrm>
            <a:off x="5232797" y="2214004"/>
            <a:ext cx="305395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Sentralisasi &amp; Governance</a:t>
            </a:r>
            <a:endParaRPr lang="en-US" sz="1602" dirty="0"/>
          </a:p>
        </p:txBody>
      </p:sp>
      <p:sp>
        <p:nvSpPr>
          <p:cNvPr id="18" name="Text 14"/>
          <p:cNvSpPr/>
          <p:nvPr/>
        </p:nvSpPr>
        <p:spPr>
          <a:xfrm>
            <a:off x="5232797" y="2669418"/>
            <a:ext cx="3053953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Implementasi Pemetaan Data Terpusat dan Tata Kelola DPO yang independen.</a:t>
            </a:r>
            <a:endParaRPr lang="en-US" sz="1159" dirty="0"/>
          </a:p>
        </p:txBody>
      </p:sp>
      <p:sp>
        <p:nvSpPr>
          <p:cNvPr id="19" name="Shape 15"/>
          <p:cNvSpPr/>
          <p:nvPr/>
        </p:nvSpPr>
        <p:spPr>
          <a:xfrm>
            <a:off x="5232797" y="3355218"/>
            <a:ext cx="3053953" cy="942975"/>
          </a:xfrm>
          <a:prstGeom prst="rect">
            <a:avLst/>
          </a:prstGeom>
          <a:solidFill>
            <a:srgbClr val="001F3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6"/>
          <p:cNvSpPr/>
          <p:nvPr/>
        </p:nvSpPr>
        <p:spPr>
          <a:xfrm>
            <a:off x="5375672" y="3498093"/>
            <a:ext cx="2768203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76FF03"/>
                </a:solidFill>
              </a:rPr>
              <a:t>2 Jam</a:t>
            </a:r>
            <a:endParaRPr lang="en-US" sz="2436" dirty="0"/>
          </a:p>
        </p:txBody>
      </p:sp>
      <p:sp>
        <p:nvSpPr>
          <p:cNvPr id="21" name="Text 17"/>
          <p:cNvSpPr/>
          <p:nvPr/>
        </p:nvSpPr>
        <p:spPr>
          <a:xfrm>
            <a:off x="6143625" y="3999942"/>
            <a:ext cx="12322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834" dirty="0">
                <a:solidFill>
                  <a:srgbClr val="FFFFFF"/>
                </a:solidFill>
              </a:rPr>
              <a:t>Waktu Respons Data</a:t>
            </a:r>
            <a:endParaRPr lang="en-US" sz="83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7143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Solusi Kami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948333"/>
            <a:ext cx="7143750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Portfolio Xynexis: Akselerasi Kesiapan</a:t>
            </a:r>
            <a:endParaRPr lang="en-US" sz="2862" dirty="0"/>
          </a:p>
        </p:txBody>
      </p:sp>
      <p:sp>
        <p:nvSpPr>
          <p:cNvPr id="5" name="Shape 2"/>
          <p:cNvSpPr/>
          <p:nvPr/>
        </p:nvSpPr>
        <p:spPr>
          <a:xfrm>
            <a:off x="571500" y="2257034"/>
            <a:ext cx="2428875" cy="2739237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71500" y="2257034"/>
            <a:ext cx="2428875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2535641"/>
            <a:ext cx="342900" cy="3429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85813" y="3080352"/>
            <a:ext cx="20002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PDP Readiness Assessment</a:t>
            </a:r>
            <a:endParaRPr lang="en-US" sz="1397" dirty="0"/>
          </a:p>
        </p:txBody>
      </p:sp>
      <p:sp>
        <p:nvSpPr>
          <p:cNvPr id="9" name="Text 5"/>
          <p:cNvSpPr/>
          <p:nvPr/>
        </p:nvSpPr>
        <p:spPr>
          <a:xfrm>
            <a:off x="785813" y="3667534"/>
            <a:ext cx="2000250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Analisis kesenjangan (gap analysis) mendetail terhadap persyaratan UU PDP untuk mengidentifikasi risiko kepatuhan.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3357563" y="2257034"/>
            <a:ext cx="2428875" cy="2696375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3357563" y="2257034"/>
            <a:ext cx="2428875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875" y="2535641"/>
            <a:ext cx="428625" cy="3429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571875" y="3080352"/>
            <a:ext cx="20002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Managed Privacy Services</a:t>
            </a:r>
            <a:endParaRPr lang="en-US" sz="1397" dirty="0"/>
          </a:p>
        </p:txBody>
      </p:sp>
      <p:sp>
        <p:nvSpPr>
          <p:cNvPr id="14" name="Text 9"/>
          <p:cNvSpPr/>
          <p:nvPr/>
        </p:nvSpPr>
        <p:spPr>
          <a:xfrm>
            <a:off x="3571875" y="3667534"/>
            <a:ext cx="200025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Outsource kompleksitas fungsi operasional seperti </a:t>
            </a:r>
            <a:r>
              <a:rPr lang="en-US" sz="987" b="1" dirty="0">
                <a:solidFill>
                  <a:srgbClr val="FFFFFF"/>
                </a:solidFill>
              </a:rPr>
              <a:t>DPIA</a:t>
            </a:r>
            <a:r>
              <a:rPr lang="en-US" sz="1050" dirty="0">
                <a:solidFill>
                  <a:srgbClr val="B0BEC5"/>
                </a:solidFill>
              </a:rPr>
              <a:t> dan </a:t>
            </a:r>
            <a:r>
              <a:rPr lang="en-US" sz="987" b="1" dirty="0">
                <a:solidFill>
                  <a:srgbClr val="FFFFFF"/>
                </a:solidFill>
              </a:rPr>
              <a:t>DPO</a:t>
            </a:r>
            <a:r>
              <a:rPr lang="en-US" sz="1050" dirty="0">
                <a:solidFill>
                  <a:srgbClr val="B0BEC5"/>
                </a:solidFill>
              </a:rPr>
              <a:t> kepada ahli kami.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6143625" y="2257034"/>
            <a:ext cx="2428875" cy="2696375"/>
          </a:xfrm>
          <a:prstGeom prst="rect">
            <a:avLst/>
          </a:prstGeom>
          <a:solidFill>
            <a:srgbClr val="FFFFFF">
              <a:alpha val="3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143625" y="2257034"/>
            <a:ext cx="2428875" cy="4286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938" y="2535641"/>
            <a:ext cx="342900" cy="3429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57938" y="3080352"/>
            <a:ext cx="2000250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Privacy Tech Integration</a:t>
            </a:r>
            <a:endParaRPr lang="en-US" sz="1397" dirty="0"/>
          </a:p>
        </p:txBody>
      </p:sp>
      <p:sp>
        <p:nvSpPr>
          <p:cNvPr id="19" name="Text 13"/>
          <p:cNvSpPr/>
          <p:nvPr/>
        </p:nvSpPr>
        <p:spPr>
          <a:xfrm>
            <a:off x="6357938" y="3667534"/>
            <a:ext cx="2000250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Bantuan teknis khusus dalam penerapan teknologi privasi seperti </a:t>
            </a:r>
            <a:r>
              <a:rPr lang="en-US" sz="987" b="1" dirty="0">
                <a:solidFill>
                  <a:srgbClr val="FFFFFF"/>
                </a:solidFill>
              </a:rPr>
              <a:t>Enkripsi</a:t>
            </a:r>
            <a:r>
              <a:rPr lang="en-US" sz="1050" dirty="0">
                <a:solidFill>
                  <a:srgbClr val="B0BEC5"/>
                </a:solidFill>
              </a:rPr>
              <a:t> &amp; </a:t>
            </a:r>
            <a:r>
              <a:rPr lang="en-US" sz="987" b="1" dirty="0">
                <a:solidFill>
                  <a:srgbClr val="FFFFFF"/>
                </a:solidFill>
              </a:rPr>
              <a:t>DLP</a:t>
            </a:r>
            <a:r>
              <a:rPr lang="en-US" sz="1050" dirty="0">
                <a:solidFill>
                  <a:srgbClr val="B0BEC5"/>
                </a:solidFill>
              </a:rPr>
              <a:t>.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E6354-7D3A-6920-DB84-EAD63B5D4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3E3ACDB4-689A-CFB2-C08F-867B302C6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721A1603-3AB1-3B24-CB20-84A15C9616DA}"/>
              </a:ext>
            </a:extLst>
          </p:cNvPr>
          <p:cNvSpPr/>
          <p:nvPr/>
        </p:nvSpPr>
        <p:spPr>
          <a:xfrm rot="1522763">
            <a:off x="-1969549" y="1888158"/>
            <a:ext cx="6407091" cy="5675362"/>
          </a:xfrm>
          <a:custGeom>
            <a:avLst/>
            <a:gdLst/>
            <a:ahLst/>
            <a:cxnLst/>
            <a:rect l="l" t="t" r="r" b="b"/>
            <a:pathLst>
              <a:path w="12814182" h="11350724">
                <a:moveTo>
                  <a:pt x="0" y="0"/>
                </a:moveTo>
                <a:lnTo>
                  <a:pt x="12814182" y="0"/>
                </a:lnTo>
                <a:lnTo>
                  <a:pt x="12814182" y="11350723"/>
                </a:lnTo>
                <a:lnTo>
                  <a:pt x="0" y="113507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85800">
              <a:defRPr/>
            </a:pPr>
            <a:endParaRPr lang="id-ID" sz="90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15FB06D-85B6-B215-29FE-65B64DD7298F}"/>
              </a:ext>
            </a:extLst>
          </p:cNvPr>
          <p:cNvSpPr/>
          <p:nvPr/>
        </p:nvSpPr>
        <p:spPr>
          <a:xfrm>
            <a:off x="286296" y="1029375"/>
            <a:ext cx="2864250" cy="3084750"/>
          </a:xfrm>
          <a:custGeom>
            <a:avLst/>
            <a:gdLst/>
            <a:ahLst/>
            <a:cxnLst/>
            <a:rect l="l" t="t" r="r" b="b"/>
            <a:pathLst>
              <a:path w="5728500" h="6169500">
                <a:moveTo>
                  <a:pt x="0" y="0"/>
                </a:moveTo>
                <a:lnTo>
                  <a:pt x="5728500" y="0"/>
                </a:lnTo>
                <a:lnTo>
                  <a:pt x="5728500" y="6169500"/>
                </a:lnTo>
                <a:lnTo>
                  <a:pt x="0" y="6169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" r="-2"/>
            </a:stretch>
          </a:blipFill>
        </p:spPr>
        <p:txBody>
          <a:bodyPr/>
          <a:lstStyle/>
          <a:p>
            <a:pPr defTabSz="685800">
              <a:defRPr/>
            </a:pPr>
            <a:endParaRPr lang="id-ID" sz="900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15AE585-6452-FE9A-209B-7DC47464569B}"/>
              </a:ext>
            </a:extLst>
          </p:cNvPr>
          <p:cNvSpPr txBox="1"/>
          <p:nvPr/>
        </p:nvSpPr>
        <p:spPr>
          <a:xfrm>
            <a:off x="286296" y="365759"/>
            <a:ext cx="7383214" cy="6403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1679"/>
              </a:lnSpc>
              <a:defRPr/>
            </a:pPr>
            <a:r>
              <a:rPr lang="en-US" b="1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SATRIYO WIBOWO </a:t>
            </a:r>
            <a:r>
              <a:rPr lang="en-US" sz="1400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S.T., MBA, M.H., IPM | </a:t>
            </a:r>
            <a:r>
              <a:rPr lang="en-US" sz="1400" b="1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CCISO</a:t>
            </a:r>
            <a:r>
              <a:rPr lang="en-US" sz="1400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CBP, CSA, </a:t>
            </a:r>
            <a:r>
              <a:rPr lang="en-US" sz="1400" b="1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ECIH, CEH </a:t>
            </a:r>
            <a:r>
              <a:rPr lang="en-US" sz="1400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</a:p>
          <a:p>
            <a:pPr defTabSz="685800">
              <a:lnSpc>
                <a:spcPts val="1679"/>
              </a:lnSpc>
              <a:defRPr/>
            </a:pPr>
            <a:r>
              <a:rPr lang="en-US" sz="1400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Fellow of Information Privacy, AIGP, </a:t>
            </a:r>
            <a:r>
              <a:rPr lang="en-US" sz="1400" b="1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CIPP</a:t>
            </a:r>
            <a:r>
              <a:rPr lang="en-US" sz="1400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/A/C/</a:t>
            </a:r>
            <a:r>
              <a:rPr lang="en-US" sz="1400" b="1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400" b="1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US, CIPM, CIPT</a:t>
            </a:r>
            <a:r>
              <a:rPr lang="en-US" sz="1400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</a:p>
          <a:p>
            <a:pPr defTabSz="685800">
              <a:lnSpc>
                <a:spcPts val="1679"/>
              </a:lnSpc>
              <a:defRPr/>
            </a:pPr>
            <a:r>
              <a:rPr lang="en-US" sz="1400" dirty="0">
                <a:solidFill>
                  <a:srgbClr val="D5FDA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GRCP, GRCA, IPMP, IDPP, IAIP, IRMP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FBC2632-B4B1-6005-FFA4-EF09F4E4731B}"/>
              </a:ext>
            </a:extLst>
          </p:cNvPr>
          <p:cNvSpPr txBox="1"/>
          <p:nvPr/>
        </p:nvSpPr>
        <p:spPr>
          <a:xfrm>
            <a:off x="3210549" y="895718"/>
            <a:ext cx="5357612" cy="32122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800">
              <a:lnSpc>
                <a:spcPts val="1260"/>
              </a:lnSpc>
              <a:defRPr/>
            </a:pPr>
            <a:endParaRPr sz="1350" dirty="0">
              <a:solidFill>
                <a:schemeClr val="bg1"/>
              </a:solidFill>
              <a:latin typeface="Aptos Display" panose="02110004020202020204"/>
            </a:endParaRP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Asia Advisory Board - IAPP</a:t>
            </a: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Lead Data Protection Consultant PT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Xynexis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International</a:t>
            </a: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Board Secretary Indonesia Cyber Security Forum</a:t>
            </a: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Asosiasi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Forensik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Digital Indonesia</a:t>
            </a: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Narasumber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Teknis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Penomoran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Internet Dir. Telekomunikasi PPI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Kominfo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Wantannas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IoT/5G Dir.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Standardisasi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SDPPI, Tenaga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ahli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KEIN dan DEN, SDM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Kamsibersandi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BSSN</a:t>
            </a: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Tim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perumus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Peta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Okupasi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TIK,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Kamsiber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dan PDP</a:t>
            </a: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Anggota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tim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perumus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SKKNI SOC, Digital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Forensik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Audit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Keamanan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Informasi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Uji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Keamanan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Siber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Kriptografi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Keamanan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Informasi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(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revisi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),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Kesadaran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Keamanan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Informasi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Tanggap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Insiden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Siber</a:t>
            </a:r>
            <a:endParaRPr lang="en-US" sz="1350" dirty="0">
              <a:solidFill>
                <a:schemeClr val="bg1"/>
              </a:solidFill>
              <a:latin typeface="Aptos Display" panose="02110004020202020204"/>
            </a:endParaRP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Ketua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Tim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Perumus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SKKNI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Pelindungan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Data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Pribadi</a:t>
            </a:r>
            <a:endParaRPr lang="en-US" sz="1350" dirty="0">
              <a:solidFill>
                <a:schemeClr val="bg1"/>
              </a:solidFill>
              <a:latin typeface="Aptos Display" panose="02110004020202020204"/>
            </a:endParaRP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Anggota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Komtek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35-04 BSN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menangani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Keamanan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Informasi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Keamanan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Siber, dan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Pelindungan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Privasi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,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Ketua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GK5 –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Manajemen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Identitas dan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Teknologi</a:t>
            </a: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Aptos Display" panose="02110004020202020204"/>
              </a:rPr>
              <a:t>Privasi</a:t>
            </a:r>
            <a:endParaRPr lang="en-US" sz="1350" dirty="0">
              <a:solidFill>
                <a:schemeClr val="bg1"/>
              </a:solidFill>
              <a:latin typeface="Aptos Display" panose="02110004020202020204"/>
            </a:endParaRPr>
          </a:p>
          <a:p>
            <a:pPr marL="426780" lvl="1" indent="-213390" defTabSz="685800">
              <a:lnSpc>
                <a:spcPts val="1448"/>
              </a:lnSpc>
              <a:buFont typeface="Arial"/>
              <a:buChar char="•"/>
              <a:defRPr/>
            </a:pPr>
            <a:r>
              <a:rPr lang="en-US" sz="1350" dirty="0">
                <a:solidFill>
                  <a:schemeClr val="bg1"/>
                </a:solidFill>
                <a:latin typeface="Aptos Display" panose="02110004020202020204"/>
              </a:rPr>
              <a:t>IVLP 2019 on Cybersecurity Policy Development and Implementation </a:t>
            </a:r>
          </a:p>
          <a:p>
            <a:pPr marL="426780" lvl="1" indent="-213390" defTabSz="685800">
              <a:lnSpc>
                <a:spcPts val="1260"/>
              </a:lnSpc>
              <a:defRPr/>
            </a:pPr>
            <a:endParaRPr lang="en-US" sz="1350" dirty="0">
              <a:solidFill>
                <a:schemeClr val="bg1"/>
              </a:solidFill>
              <a:latin typeface="Aptos Display" panose="02110004020202020204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EE692618-024A-A102-648F-7C44118253D0}"/>
              </a:ext>
            </a:extLst>
          </p:cNvPr>
          <p:cNvSpPr txBox="1"/>
          <p:nvPr/>
        </p:nvSpPr>
        <p:spPr>
          <a:xfrm>
            <a:off x="255475" y="4240017"/>
            <a:ext cx="3105861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id-ID" sz="1350" dirty="0">
                <a:solidFill>
                  <a:schemeClr val="bg2"/>
                </a:solidFill>
                <a:latin typeface="Aptos" panose="02110004020202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https://www.linkedin.com/in/swibowo/</a:t>
            </a:r>
            <a:r>
              <a:rPr lang="id-ID" sz="1350" dirty="0">
                <a:solidFill>
                  <a:schemeClr val="bg2"/>
                </a:solidFill>
                <a:latin typeface="Aptos" panose="02110004020202020204"/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036E7E-694F-880A-DEA5-404FC4E29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9511" y="-244"/>
            <a:ext cx="1476317" cy="14874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554A69E-FEBB-13F1-2304-9B5AF46E8BE9}"/>
              </a:ext>
            </a:extLst>
          </p:cNvPr>
          <p:cNvSpPr txBox="1"/>
          <p:nvPr/>
        </p:nvSpPr>
        <p:spPr>
          <a:xfrm>
            <a:off x="7653166" y="1442693"/>
            <a:ext cx="1476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id-ID" sz="900" dirty="0">
                <a:solidFill>
                  <a:prstClr val="black"/>
                </a:solidFill>
                <a:latin typeface="Aptos Narrow" panose="020B0004020202020204" pitchFamily="34" charset="0"/>
              </a:rPr>
              <a:t>Rekap Materi PDP sejak 2020</a:t>
            </a:r>
            <a:endParaRPr lang="id-ID" sz="900" dirty="0">
              <a:solidFill>
                <a:prstClr val="black"/>
              </a:solidFill>
              <a:latin typeface="Aptos" panose="0211000402020202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6D206D-872B-77C4-02B2-DC68A326E80C}"/>
              </a:ext>
            </a:extLst>
          </p:cNvPr>
          <p:cNvGrpSpPr/>
          <p:nvPr/>
        </p:nvGrpSpPr>
        <p:grpSpPr>
          <a:xfrm>
            <a:off x="3390900" y="4144373"/>
            <a:ext cx="5497626" cy="324000"/>
            <a:chOff x="485029" y="6199070"/>
            <a:chExt cx="6670059" cy="3825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A32E99D-D8A4-7FAF-09CB-19F8FFAB9E1E}"/>
                </a:ext>
              </a:extLst>
            </p:cNvPr>
            <p:cNvGrpSpPr/>
            <p:nvPr/>
          </p:nvGrpSpPr>
          <p:grpSpPr>
            <a:xfrm>
              <a:off x="760426" y="6208081"/>
              <a:ext cx="5673541" cy="373565"/>
              <a:chOff x="4758357" y="5436625"/>
              <a:chExt cx="6982820" cy="459772"/>
            </a:xfrm>
          </p:grpSpPr>
          <p:pic>
            <p:nvPicPr>
              <p:cNvPr id="26" name="Picture 25" descr="A green circle with white text&#10;&#10;AI-generated content may be incorrect.">
                <a:extLst>
                  <a:ext uri="{FF2B5EF4-FFF2-40B4-BE49-F238E27FC236}">
                    <a16:creationId xmlns:a16="http://schemas.microsoft.com/office/drawing/2014/main" id="{D7AABD79-0676-035F-15AB-CD6E65DC1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03793" y="5472705"/>
                <a:ext cx="397739" cy="405381"/>
              </a:xfrm>
              <a:prstGeom prst="rect">
                <a:avLst/>
              </a:prstGeom>
            </p:spPr>
          </p:pic>
          <p:pic>
            <p:nvPicPr>
              <p:cNvPr id="27" name="Picture 26" descr="A green circle with white text&#10;&#10;AI-generated content may be incorrect.">
                <a:extLst>
                  <a:ext uri="{FF2B5EF4-FFF2-40B4-BE49-F238E27FC236}">
                    <a16:creationId xmlns:a16="http://schemas.microsoft.com/office/drawing/2014/main" id="{54E8A544-0D58-6798-2CD7-5CF2425A0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2374" y="5473795"/>
                <a:ext cx="403200" cy="403200"/>
              </a:xfrm>
              <a:prstGeom prst="rect">
                <a:avLst/>
              </a:prstGeom>
            </p:spPr>
          </p:pic>
          <p:sp>
            <p:nvSpPr>
              <p:cNvPr id="28" name="Freeform 4">
                <a:extLst>
                  <a:ext uri="{FF2B5EF4-FFF2-40B4-BE49-F238E27FC236}">
                    <a16:creationId xmlns:a16="http://schemas.microsoft.com/office/drawing/2014/main" id="{F33FF1A9-7E37-1577-51A4-D157F7C6BCC9}"/>
                  </a:ext>
                </a:extLst>
              </p:cNvPr>
              <p:cNvSpPr/>
              <p:nvPr/>
            </p:nvSpPr>
            <p:spPr>
              <a:xfrm>
                <a:off x="4758357" y="5484598"/>
                <a:ext cx="478800" cy="403200"/>
              </a:xfrm>
              <a:custGeom>
                <a:avLst/>
                <a:gdLst/>
                <a:ahLst/>
                <a:cxnLst/>
                <a:rect l="l" t="t" r="r" b="b"/>
                <a:pathLst>
                  <a:path w="1380138" h="1191938">
                    <a:moveTo>
                      <a:pt x="0" y="0"/>
                    </a:moveTo>
                    <a:lnTo>
                      <a:pt x="1380138" y="0"/>
                    </a:lnTo>
                    <a:lnTo>
                      <a:pt x="1380138" y="1191938"/>
                    </a:lnTo>
                    <a:lnTo>
                      <a:pt x="0" y="119193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81B9954A-A1B0-AE5B-8182-BCE52F12F72C}"/>
                  </a:ext>
                </a:extLst>
              </p:cNvPr>
              <p:cNvSpPr/>
              <p:nvPr/>
            </p:nvSpPr>
            <p:spPr>
              <a:xfrm>
                <a:off x="7672635" y="5475671"/>
                <a:ext cx="432772" cy="367572"/>
              </a:xfrm>
              <a:custGeom>
                <a:avLst/>
                <a:gdLst/>
                <a:ahLst/>
                <a:cxnLst/>
                <a:rect l="l" t="t" r="r" b="b"/>
                <a:pathLst>
                  <a:path w="1245264" h="1037718">
                    <a:moveTo>
                      <a:pt x="0" y="0"/>
                    </a:moveTo>
                    <a:lnTo>
                      <a:pt x="1245264" y="0"/>
                    </a:lnTo>
                    <a:lnTo>
                      <a:pt x="1245264" y="1037718"/>
                    </a:lnTo>
                    <a:lnTo>
                      <a:pt x="0" y="103771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3377B4D6-0CDD-B99B-3A26-B60DD7D5667A}"/>
                  </a:ext>
                </a:extLst>
              </p:cNvPr>
              <p:cNvSpPr/>
              <p:nvPr/>
            </p:nvSpPr>
            <p:spPr>
              <a:xfrm>
                <a:off x="8104603" y="5446998"/>
                <a:ext cx="458802" cy="443327"/>
              </a:xfrm>
              <a:custGeom>
                <a:avLst/>
                <a:gdLst/>
                <a:ahLst/>
                <a:cxnLst/>
                <a:rect l="l" t="t" r="r" b="b"/>
                <a:pathLst>
                  <a:path w="1320164" h="1251586">
                    <a:moveTo>
                      <a:pt x="0" y="0"/>
                    </a:moveTo>
                    <a:lnTo>
                      <a:pt x="1320164" y="0"/>
                    </a:lnTo>
                    <a:lnTo>
                      <a:pt x="1320164" y="1251586"/>
                    </a:lnTo>
                    <a:lnTo>
                      <a:pt x="0" y="125158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4" name="Freeform 10">
                <a:extLst>
                  <a:ext uri="{FF2B5EF4-FFF2-40B4-BE49-F238E27FC236}">
                    <a16:creationId xmlns:a16="http://schemas.microsoft.com/office/drawing/2014/main" id="{5FD21311-8B64-10AB-6CB9-FEF5DC749770}"/>
                  </a:ext>
                </a:extLst>
              </p:cNvPr>
              <p:cNvSpPr/>
              <p:nvPr/>
            </p:nvSpPr>
            <p:spPr>
              <a:xfrm>
                <a:off x="8926289" y="5453071"/>
                <a:ext cx="458802" cy="443326"/>
              </a:xfrm>
              <a:custGeom>
                <a:avLst/>
                <a:gdLst/>
                <a:ahLst/>
                <a:cxnLst/>
                <a:rect l="l" t="t" r="r" b="b"/>
                <a:pathLst>
                  <a:path w="1320164" h="1251584">
                    <a:moveTo>
                      <a:pt x="0" y="0"/>
                    </a:moveTo>
                    <a:lnTo>
                      <a:pt x="1320164" y="0"/>
                    </a:lnTo>
                    <a:lnTo>
                      <a:pt x="1320164" y="1251584"/>
                    </a:lnTo>
                    <a:lnTo>
                      <a:pt x="0" y="125158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B96E89A5-F65A-B6D8-8416-885AD0D9A0FD}"/>
                  </a:ext>
                </a:extLst>
              </p:cNvPr>
              <p:cNvSpPr/>
              <p:nvPr/>
            </p:nvSpPr>
            <p:spPr>
              <a:xfrm>
                <a:off x="9329840" y="5446998"/>
                <a:ext cx="458803" cy="443326"/>
              </a:xfrm>
              <a:custGeom>
                <a:avLst/>
                <a:gdLst/>
                <a:ahLst/>
                <a:cxnLst/>
                <a:rect l="l" t="t" r="r" b="b"/>
                <a:pathLst>
                  <a:path w="1320166" h="1251584">
                    <a:moveTo>
                      <a:pt x="0" y="0"/>
                    </a:moveTo>
                    <a:lnTo>
                      <a:pt x="1320166" y="0"/>
                    </a:lnTo>
                    <a:lnTo>
                      <a:pt x="1320166" y="1251584"/>
                    </a:lnTo>
                    <a:lnTo>
                      <a:pt x="0" y="125158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AE0E19AC-94BC-6F7C-8F48-904F4CBDFC2B}"/>
                  </a:ext>
                </a:extLst>
              </p:cNvPr>
              <p:cNvSpPr/>
              <p:nvPr/>
            </p:nvSpPr>
            <p:spPr>
              <a:xfrm>
                <a:off x="8518616" y="5455319"/>
                <a:ext cx="458802" cy="437253"/>
              </a:xfrm>
              <a:custGeom>
                <a:avLst/>
                <a:gdLst/>
                <a:ahLst/>
                <a:cxnLst/>
                <a:rect l="l" t="t" r="r" b="b"/>
                <a:pathLst>
                  <a:path w="1320164" h="1234440">
                    <a:moveTo>
                      <a:pt x="0" y="0"/>
                    </a:moveTo>
                    <a:lnTo>
                      <a:pt x="1320164" y="0"/>
                    </a:lnTo>
                    <a:lnTo>
                      <a:pt x="1320164" y="1234440"/>
                    </a:lnTo>
                    <a:lnTo>
                      <a:pt x="0" y="123444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0" name="Freeform 13">
                <a:extLst>
                  <a:ext uri="{FF2B5EF4-FFF2-40B4-BE49-F238E27FC236}">
                    <a16:creationId xmlns:a16="http://schemas.microsoft.com/office/drawing/2014/main" id="{92F069B7-D8AC-1B1E-C4E7-C8577B99E1BF}"/>
                  </a:ext>
                </a:extLst>
              </p:cNvPr>
              <p:cNvSpPr/>
              <p:nvPr/>
            </p:nvSpPr>
            <p:spPr>
              <a:xfrm>
                <a:off x="9739635" y="5453071"/>
                <a:ext cx="458802" cy="437253"/>
              </a:xfrm>
              <a:custGeom>
                <a:avLst/>
                <a:gdLst/>
                <a:ahLst/>
                <a:cxnLst/>
                <a:rect l="l" t="t" r="r" b="b"/>
                <a:pathLst>
                  <a:path w="1320164" h="1234440">
                    <a:moveTo>
                      <a:pt x="0" y="0"/>
                    </a:moveTo>
                    <a:lnTo>
                      <a:pt x="1320164" y="0"/>
                    </a:lnTo>
                    <a:lnTo>
                      <a:pt x="1320164" y="1234440"/>
                    </a:lnTo>
                    <a:lnTo>
                      <a:pt x="0" y="123444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1" name="Freeform 14">
                <a:extLst>
                  <a:ext uri="{FF2B5EF4-FFF2-40B4-BE49-F238E27FC236}">
                    <a16:creationId xmlns:a16="http://schemas.microsoft.com/office/drawing/2014/main" id="{9B39FCEF-264C-6448-23B5-F6A7B3BDEC48}"/>
                  </a:ext>
                </a:extLst>
              </p:cNvPr>
              <p:cNvSpPr/>
              <p:nvPr/>
            </p:nvSpPr>
            <p:spPr>
              <a:xfrm>
                <a:off x="10168005" y="5456090"/>
                <a:ext cx="387252" cy="388713"/>
              </a:xfrm>
              <a:custGeom>
                <a:avLst/>
                <a:gdLst/>
                <a:ahLst/>
                <a:cxnLst/>
                <a:rect l="l" t="t" r="r" b="b"/>
                <a:pathLst>
                  <a:path w="1114284" h="1097402">
                    <a:moveTo>
                      <a:pt x="0" y="0"/>
                    </a:moveTo>
                    <a:lnTo>
                      <a:pt x="1114284" y="0"/>
                    </a:lnTo>
                    <a:lnTo>
                      <a:pt x="1114284" y="1097402"/>
                    </a:lnTo>
                    <a:lnTo>
                      <a:pt x="0" y="109740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2" name="Freeform 15">
                <a:extLst>
                  <a:ext uri="{FF2B5EF4-FFF2-40B4-BE49-F238E27FC236}">
                    <a16:creationId xmlns:a16="http://schemas.microsoft.com/office/drawing/2014/main" id="{22F432D7-FCF1-456C-2664-2B99495B4E58}"/>
                  </a:ext>
                </a:extLst>
              </p:cNvPr>
              <p:cNvSpPr/>
              <p:nvPr/>
            </p:nvSpPr>
            <p:spPr>
              <a:xfrm>
                <a:off x="10560352" y="5448087"/>
                <a:ext cx="387302" cy="394743"/>
              </a:xfrm>
              <a:custGeom>
                <a:avLst/>
                <a:gdLst/>
                <a:ahLst/>
                <a:cxnLst/>
                <a:rect l="l" t="t" r="r" b="b"/>
                <a:pathLst>
                  <a:path w="1114426" h="1114426">
                    <a:moveTo>
                      <a:pt x="0" y="0"/>
                    </a:moveTo>
                    <a:lnTo>
                      <a:pt x="1114426" y="0"/>
                    </a:lnTo>
                    <a:lnTo>
                      <a:pt x="1114426" y="1114426"/>
                    </a:lnTo>
                    <a:lnTo>
                      <a:pt x="0" y="111442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3" name="Freeform 16">
                <a:extLst>
                  <a:ext uri="{FF2B5EF4-FFF2-40B4-BE49-F238E27FC236}">
                    <a16:creationId xmlns:a16="http://schemas.microsoft.com/office/drawing/2014/main" id="{9C4B34F4-93A0-60CB-4641-70BAE5684020}"/>
                  </a:ext>
                </a:extLst>
              </p:cNvPr>
              <p:cNvSpPr/>
              <p:nvPr/>
            </p:nvSpPr>
            <p:spPr>
              <a:xfrm>
                <a:off x="10948608" y="5448088"/>
                <a:ext cx="399218" cy="394743"/>
              </a:xfrm>
              <a:custGeom>
                <a:avLst/>
                <a:gdLst/>
                <a:ahLst/>
                <a:cxnLst/>
                <a:rect l="l" t="t" r="r" b="b"/>
                <a:pathLst>
                  <a:path w="1148714" h="1114426">
                    <a:moveTo>
                      <a:pt x="0" y="0"/>
                    </a:moveTo>
                    <a:lnTo>
                      <a:pt x="1148714" y="0"/>
                    </a:lnTo>
                    <a:lnTo>
                      <a:pt x="1148714" y="1114426"/>
                    </a:lnTo>
                    <a:lnTo>
                      <a:pt x="0" y="1114426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sp>
            <p:nvSpPr>
              <p:cNvPr id="44" name="Freeform 17">
                <a:extLst>
                  <a:ext uri="{FF2B5EF4-FFF2-40B4-BE49-F238E27FC236}">
                    <a16:creationId xmlns:a16="http://schemas.microsoft.com/office/drawing/2014/main" id="{D6C6DE1E-8326-E246-5ED7-5522332CEED8}"/>
                  </a:ext>
                </a:extLst>
              </p:cNvPr>
              <p:cNvSpPr/>
              <p:nvPr/>
            </p:nvSpPr>
            <p:spPr>
              <a:xfrm>
                <a:off x="11341959" y="5436625"/>
                <a:ext cx="399218" cy="400816"/>
              </a:xfrm>
              <a:custGeom>
                <a:avLst/>
                <a:gdLst/>
                <a:ahLst/>
                <a:cxnLst/>
                <a:rect l="l" t="t" r="r" b="b"/>
                <a:pathLst>
                  <a:path w="1148714" h="1131570">
                    <a:moveTo>
                      <a:pt x="0" y="0"/>
                    </a:moveTo>
                    <a:lnTo>
                      <a:pt x="1148714" y="0"/>
                    </a:lnTo>
                    <a:lnTo>
                      <a:pt x="1148714" y="1131570"/>
                    </a:lnTo>
                    <a:lnTo>
                      <a:pt x="0" y="113157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pPr defTabSz="371494"/>
                <a:endParaRPr lang="id-ID" sz="488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  <p:pic>
            <p:nvPicPr>
              <p:cNvPr id="45" name="Picture 2" descr="CIPP/US Certification">
                <a:extLst>
                  <a:ext uri="{FF2B5EF4-FFF2-40B4-BE49-F238E27FC236}">
                    <a16:creationId xmlns:a16="http://schemas.microsoft.com/office/drawing/2014/main" id="{57D65485-B53F-C728-F9C2-E70232DA717A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1336" y="5464692"/>
                <a:ext cx="403200" cy="40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45" descr="A circular green and white logo&#10;&#10;AI-generated content may be incorrect.">
                <a:extLst>
                  <a:ext uri="{FF2B5EF4-FFF2-40B4-BE49-F238E27FC236}">
                    <a16:creationId xmlns:a16="http://schemas.microsoft.com/office/drawing/2014/main" id="{74A5B796-9CA5-7149-E05F-BB7E916DF1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727" y="5460549"/>
                <a:ext cx="403200" cy="403200"/>
              </a:xfrm>
              <a:prstGeom prst="rect">
                <a:avLst/>
              </a:prstGeom>
            </p:spPr>
          </p:pic>
          <p:pic>
            <p:nvPicPr>
              <p:cNvPr id="47" name="Picture 46" descr="A green circle with white text&#10;&#10;AI-generated content may be incorrect.">
                <a:extLst>
                  <a:ext uri="{FF2B5EF4-FFF2-40B4-BE49-F238E27FC236}">
                    <a16:creationId xmlns:a16="http://schemas.microsoft.com/office/drawing/2014/main" id="{11823CF4-E76D-C379-3972-D7E14773F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1945" y="5460549"/>
                <a:ext cx="403200" cy="403200"/>
              </a:xfrm>
              <a:prstGeom prst="rect">
                <a:avLst/>
              </a:prstGeom>
            </p:spPr>
          </p:pic>
          <p:pic>
            <p:nvPicPr>
              <p:cNvPr id="48" name="Picture 47" descr="A circular black and white logo with blue text&#10;&#10;AI-generated content may be incorrect.">
                <a:extLst>
                  <a:ext uri="{FF2B5EF4-FFF2-40B4-BE49-F238E27FC236}">
                    <a16:creationId xmlns:a16="http://schemas.microsoft.com/office/drawing/2014/main" id="{499C9F3F-C115-B8AE-5F13-2A7AEBD233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42554" y="5467061"/>
                <a:ext cx="403200" cy="403200"/>
              </a:xfrm>
              <a:prstGeom prst="rect">
                <a:avLst/>
              </a:prstGeom>
            </p:spPr>
          </p:pic>
        </p:grpSp>
        <p:pic>
          <p:nvPicPr>
            <p:cNvPr id="7" name="Picture 6" descr="A red circle with white text and numbers&#10;&#10;AI-generated content may be incorrect.">
              <a:extLst>
                <a:ext uri="{FF2B5EF4-FFF2-40B4-BE49-F238E27FC236}">
                  <a16:creationId xmlns:a16="http://schemas.microsoft.com/office/drawing/2014/main" id="{8F75EC08-B31E-E297-2B43-E0651CA88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047" y="6199070"/>
              <a:ext cx="355267" cy="355267"/>
            </a:xfrm>
            <a:prstGeom prst="rect">
              <a:avLst/>
            </a:prstGeom>
          </p:spPr>
        </p:pic>
        <p:pic>
          <p:nvPicPr>
            <p:cNvPr id="23" name="Picture 2" descr="Artificial Intelligence Governance Professional">
              <a:extLst>
                <a:ext uri="{FF2B5EF4-FFF2-40B4-BE49-F238E27FC236}">
                  <a16:creationId xmlns:a16="http://schemas.microsoft.com/office/drawing/2014/main" id="{EC2F1F0B-E024-A239-9ECE-AC4C59093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029" y="6247058"/>
              <a:ext cx="307279" cy="307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 descr="A purple circle with white text and black text&#10;&#10;AI-generated content may be incorrect.">
              <a:extLst>
                <a:ext uri="{FF2B5EF4-FFF2-40B4-BE49-F238E27FC236}">
                  <a16:creationId xmlns:a16="http://schemas.microsoft.com/office/drawing/2014/main" id="{4B74AEE8-0E4D-3447-289A-F2C68FF6F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6712" y="6199070"/>
              <a:ext cx="358376" cy="358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100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7143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Fleksibilitas Kerjasama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948333"/>
            <a:ext cx="714375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Model Engagement</a:t>
            </a:r>
            <a:endParaRPr lang="en-US" sz="28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369" y="1974159"/>
            <a:ext cx="171450" cy="1714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0100" y="2117034"/>
            <a:ext cx="20192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4DB6AC"/>
                </a:solidFill>
              </a:rPr>
              <a:t>Opsi A</a:t>
            </a:r>
            <a:endParaRPr lang="en-US" sz="885" dirty="0"/>
          </a:p>
        </p:txBody>
      </p:sp>
      <p:sp>
        <p:nvSpPr>
          <p:cNvPr id="7" name="Text 3"/>
          <p:cNvSpPr/>
          <p:nvPr/>
        </p:nvSpPr>
        <p:spPr>
          <a:xfrm>
            <a:off x="800100" y="2399212"/>
            <a:ext cx="2019281" cy="2514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The Diagnostic</a:t>
            </a:r>
            <a:endParaRPr lang="en-US" sz="1602" dirty="0"/>
          </a:p>
        </p:txBody>
      </p:sp>
      <p:sp>
        <p:nvSpPr>
          <p:cNvPr id="8" name="Text 4"/>
          <p:cNvSpPr/>
          <p:nvPr/>
        </p:nvSpPr>
        <p:spPr>
          <a:xfrm>
            <a:off x="800100" y="2793541"/>
            <a:ext cx="201928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Scan kematangan terfokus selama 4 minggu untuk identifikasi celah awal.</a:t>
            </a:r>
            <a:endParaRPr lang="en-US" sz="1050" dirty="0"/>
          </a:p>
        </p:txBody>
      </p:sp>
      <p:sp>
        <p:nvSpPr>
          <p:cNvPr id="9" name="Shape 5"/>
          <p:cNvSpPr/>
          <p:nvPr/>
        </p:nvSpPr>
        <p:spPr>
          <a:xfrm>
            <a:off x="3271819" y="1762722"/>
            <a:ext cx="2600335" cy="2279523"/>
          </a:xfrm>
          <a:prstGeom prst="rect">
            <a:avLst/>
          </a:prstGeom>
          <a:solidFill>
            <a:srgbClr val="76FF03">
              <a:alpha val="5000"/>
            </a:srgbClr>
          </a:solidFill>
          <a:ln w="18288">
            <a:solidFill>
              <a:srgbClr val="76FF0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112" y="1912740"/>
            <a:ext cx="180023" cy="18002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496847" y="2062759"/>
            <a:ext cx="2150278" cy="1837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4DB6AC"/>
                </a:solidFill>
              </a:rPr>
              <a:t>Opsi B</a:t>
            </a:r>
            <a:endParaRPr lang="en-US" sz="885" dirty="0"/>
          </a:p>
        </p:txBody>
      </p:sp>
      <p:sp>
        <p:nvSpPr>
          <p:cNvPr id="12" name="Text 7"/>
          <p:cNvSpPr/>
          <p:nvPr/>
        </p:nvSpPr>
        <p:spPr>
          <a:xfrm>
            <a:off x="3496847" y="2359046"/>
            <a:ext cx="2150278" cy="52805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The Transformation</a:t>
            </a:r>
            <a:endParaRPr lang="en-US" sz="1602" dirty="0"/>
          </a:p>
        </p:txBody>
      </p:sp>
      <p:sp>
        <p:nvSpPr>
          <p:cNvPr id="13" name="Text 8"/>
          <p:cNvSpPr/>
          <p:nvPr/>
        </p:nvSpPr>
        <p:spPr>
          <a:xfrm>
            <a:off x="3496847" y="3037119"/>
            <a:ext cx="2150278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Eksekusi roadmap end-to-end penuh dari penilaian hingga implementasi kontrol.</a:t>
            </a:r>
            <a:endParaRPr lang="en-US" sz="10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997" y="1974159"/>
            <a:ext cx="214313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324591" y="2117034"/>
            <a:ext cx="20192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4DB6AC"/>
                </a:solidFill>
              </a:rPr>
              <a:t>Opsi C</a:t>
            </a:r>
            <a:endParaRPr lang="en-US" sz="885" dirty="0"/>
          </a:p>
        </p:txBody>
      </p:sp>
      <p:sp>
        <p:nvSpPr>
          <p:cNvPr id="16" name="Text 10"/>
          <p:cNvSpPr/>
          <p:nvPr/>
        </p:nvSpPr>
        <p:spPr>
          <a:xfrm>
            <a:off x="6324591" y="2399212"/>
            <a:ext cx="2019281" cy="5029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Managed Compliance</a:t>
            </a:r>
            <a:endParaRPr lang="en-US" sz="1602" dirty="0"/>
          </a:p>
        </p:txBody>
      </p:sp>
      <p:sp>
        <p:nvSpPr>
          <p:cNvPr id="17" name="Text 11"/>
          <p:cNvSpPr/>
          <p:nvPr/>
        </p:nvSpPr>
        <p:spPr>
          <a:xfrm>
            <a:off x="6324591" y="3044996"/>
            <a:ext cx="2019281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Dukungan berkelanjutan untuk mempertahankan status "Siap Audit" sepanjang tahun.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712059"/>
            <a:ext cx="42862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Ambil Tindakan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714375" y="1088892"/>
            <a:ext cx="4286250" cy="5029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Langkah Pertama</a:t>
            </a:r>
            <a:endParaRPr lang="en-US" sz="3294" dirty="0"/>
          </a:p>
        </p:txBody>
      </p:sp>
      <p:sp>
        <p:nvSpPr>
          <p:cNvPr id="5" name="Shape 2"/>
          <p:cNvSpPr/>
          <p:nvPr/>
        </p:nvSpPr>
        <p:spPr>
          <a:xfrm>
            <a:off x="714375" y="1877551"/>
            <a:ext cx="4286250" cy="1062633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4375" y="1877551"/>
            <a:ext cx="42863" cy="1062633"/>
          </a:xfrm>
          <a:prstGeom prst="rect">
            <a:avLst/>
          </a:prstGeom>
          <a:solidFill>
            <a:srgbClr val="B0BEC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969" y="2087398"/>
            <a:ext cx="171450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35856" y="2056144"/>
            <a:ext cx="85778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Value Add</a:t>
            </a:r>
            <a:endParaRPr lang="en-US" sz="1193" dirty="0"/>
          </a:p>
        </p:txBody>
      </p:sp>
      <p:sp>
        <p:nvSpPr>
          <p:cNvPr id="9" name="Text 5"/>
          <p:cNvSpPr/>
          <p:nvPr/>
        </p:nvSpPr>
        <p:spPr>
          <a:xfrm>
            <a:off x="892969" y="2361540"/>
            <a:ext cx="392906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Semua peserta mendapatkan akses eksklusif ke "2026 PDP Operational Checklist".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714375" y="3154496"/>
            <a:ext cx="4286250" cy="1062633"/>
          </a:xfrm>
          <a:prstGeom prst="rect">
            <a:avLst/>
          </a:prstGeom>
          <a:solidFill>
            <a:srgbClr val="76FF03">
              <a:alpha val="1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714375" y="3154496"/>
            <a:ext cx="42863" cy="1062633"/>
          </a:xfrm>
          <a:prstGeom prst="rect">
            <a:avLst/>
          </a:prstGeom>
          <a:solidFill>
            <a:srgbClr val="76FF0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969" y="3364343"/>
            <a:ext cx="150019" cy="17145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14425" y="3333090"/>
            <a:ext cx="175239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76FF03"/>
                </a:solidFill>
              </a:rPr>
              <a:t>Penawaran Terbatas</a:t>
            </a:r>
            <a:endParaRPr lang="en-US" sz="1193" dirty="0"/>
          </a:p>
        </p:txBody>
      </p:sp>
      <p:sp>
        <p:nvSpPr>
          <p:cNvPr id="14" name="Text 9"/>
          <p:cNvSpPr/>
          <p:nvPr/>
        </p:nvSpPr>
        <p:spPr>
          <a:xfrm>
            <a:off x="892969" y="3638485"/>
            <a:ext cx="3929063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5 Pendaftar Pertama menerima Complimentary High-Level External Exposure Scan.</a:t>
            </a:r>
            <a:endParaRPr lang="en-US" sz="1050" dirty="0"/>
          </a:p>
        </p:txBody>
      </p:sp>
      <p:sp>
        <p:nvSpPr>
          <p:cNvPr id="15" name="Shape 10"/>
          <p:cNvSpPr/>
          <p:nvPr/>
        </p:nvSpPr>
        <p:spPr>
          <a:xfrm>
            <a:off x="5572125" y="974229"/>
            <a:ext cx="2857500" cy="2857500"/>
          </a:xfrm>
          <a:prstGeom prst="rect">
            <a:avLst/>
          </a:prstGeom>
          <a:solidFill>
            <a:srgbClr val="FFFFFF"/>
          </a:solidFill>
          <a:ln w="146304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797" y="1688604"/>
            <a:ext cx="1250156" cy="14287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572125" y="3974604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76FF03"/>
                </a:solidFill>
              </a:rPr>
              <a:t>Scan untuk Jadwalkan Sesi</a:t>
            </a:r>
            <a:endParaRPr lang="en-US" sz="987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7313" y="639561"/>
            <a:ext cx="64293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04" kern="0" spc="3" dirty="0">
                <a:solidFill>
                  <a:srgbClr val="4DB6AC"/>
                </a:solidFill>
              </a:rPr>
              <a:t>Dialog Strategis</a:t>
            </a:r>
            <a:endParaRPr lang="en-US" sz="1704" dirty="0"/>
          </a:p>
        </p:txBody>
      </p:sp>
      <p:sp>
        <p:nvSpPr>
          <p:cNvPr id="4" name="Text 1"/>
          <p:cNvSpPr/>
          <p:nvPr/>
        </p:nvSpPr>
        <p:spPr>
          <a:xfrm>
            <a:off x="1357313" y="1094975"/>
            <a:ext cx="6429375" cy="20002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5800"/>
              </a:lnSpc>
              <a:buNone/>
            </a:pPr>
            <a:r>
              <a:rPr lang="en-US" sz="14509" b="1" kern="0" spc="-8" dirty="0">
                <a:solidFill>
                  <a:srgbClr val="76FF03"/>
                </a:solidFill>
              </a:rPr>
              <a:t>Q&amp;A</a:t>
            </a:r>
            <a:endParaRPr lang="en-US" sz="14509" dirty="0"/>
          </a:p>
        </p:txBody>
      </p:sp>
      <p:sp>
        <p:nvSpPr>
          <p:cNvPr id="5" name="Text 2"/>
          <p:cNvSpPr/>
          <p:nvPr/>
        </p:nvSpPr>
        <p:spPr>
          <a:xfrm>
            <a:off x="1357313" y="3723875"/>
            <a:ext cx="6429375" cy="7800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21" b="1" dirty="0">
                <a:solidFill>
                  <a:srgbClr val="FFFFFF"/>
                </a:solidFill>
              </a:rPr>
              <a:t>Mari Bicara Tentang Realitas Keamanan Anda</a:t>
            </a:r>
            <a:endParaRPr lang="en-US" sz="212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2857500" cy="4286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3414713" y="428625"/>
            <a:ext cx="14288" cy="4286250"/>
          </a:xfrm>
          <a:prstGeom prst="rect">
            <a:avLst/>
          </a:prstGeom>
          <a:solidFill>
            <a:srgbClr val="2C52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571500" y="1880425"/>
            <a:ext cx="2571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Ringkasan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571500" y="2257258"/>
            <a:ext cx="2571750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FFFFFF"/>
                </a:solidFill>
              </a:rPr>
              <a:t>Agenda Eksekutif</a:t>
            </a:r>
            <a:endParaRPr lang="en-US" sz="3294" dirty="0"/>
          </a:p>
        </p:txBody>
      </p:sp>
      <p:sp>
        <p:nvSpPr>
          <p:cNvPr id="7" name="Text 4"/>
          <p:cNvSpPr/>
          <p:nvPr/>
        </p:nvSpPr>
        <p:spPr>
          <a:xfrm>
            <a:off x="3857625" y="870645"/>
            <a:ext cx="28575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76FF03"/>
                </a:solidFill>
              </a:rPr>
              <a:t>01</a:t>
            </a:r>
            <a:endParaRPr lang="en-US" sz="1602" dirty="0"/>
          </a:p>
        </p:txBody>
      </p:sp>
      <p:sp>
        <p:nvSpPr>
          <p:cNvPr id="8" name="Text 5"/>
          <p:cNvSpPr/>
          <p:nvPr/>
        </p:nvSpPr>
        <p:spPr>
          <a:xfrm>
            <a:off x="4286250" y="870645"/>
            <a:ext cx="3216697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Konteks Global</a:t>
            </a:r>
            <a:endParaRPr lang="en-US" sz="1397" dirty="0"/>
          </a:p>
        </p:txBody>
      </p:sp>
      <p:sp>
        <p:nvSpPr>
          <p:cNvPr id="9" name="Text 6"/>
          <p:cNvSpPr/>
          <p:nvPr/>
        </p:nvSpPr>
        <p:spPr>
          <a:xfrm>
            <a:off x="4286250" y="1179612"/>
            <a:ext cx="3216697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Privasi sebagai "License to Operate" baru di 2026.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3857625" y="1593949"/>
            <a:ext cx="28575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76FF03"/>
                </a:solidFill>
              </a:rPr>
              <a:t>02</a:t>
            </a:r>
            <a:endParaRPr lang="en-US" sz="1602" dirty="0"/>
          </a:p>
        </p:txBody>
      </p:sp>
      <p:sp>
        <p:nvSpPr>
          <p:cNvPr id="11" name="Text 8"/>
          <p:cNvSpPr/>
          <p:nvPr/>
        </p:nvSpPr>
        <p:spPr>
          <a:xfrm>
            <a:off x="4286250" y="1593949"/>
            <a:ext cx="328241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Realitas Penegakan</a:t>
            </a:r>
            <a:endParaRPr lang="en-US" sz="1397" dirty="0"/>
          </a:p>
        </p:txBody>
      </p:sp>
      <p:sp>
        <p:nvSpPr>
          <p:cNvPr id="12" name="Text 9"/>
          <p:cNvSpPr/>
          <p:nvPr/>
        </p:nvSpPr>
        <p:spPr>
          <a:xfrm>
            <a:off x="4286250" y="1902916"/>
            <a:ext cx="328241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Navigasi transisi dari masa tenggang ke audit aktif.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3857625" y="2317254"/>
            <a:ext cx="28575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76FF03"/>
                </a:solidFill>
              </a:rPr>
              <a:t>03</a:t>
            </a:r>
            <a:endParaRPr lang="en-US" sz="1602" dirty="0"/>
          </a:p>
        </p:txBody>
      </p:sp>
      <p:sp>
        <p:nvSpPr>
          <p:cNvPr id="14" name="Text 11"/>
          <p:cNvSpPr/>
          <p:nvPr/>
        </p:nvSpPr>
        <p:spPr>
          <a:xfrm>
            <a:off x="4286250" y="2317254"/>
            <a:ext cx="353903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Roadmap 4-Pilar</a:t>
            </a:r>
            <a:endParaRPr lang="en-US" sz="1397" dirty="0"/>
          </a:p>
        </p:txBody>
      </p:sp>
      <p:sp>
        <p:nvSpPr>
          <p:cNvPr id="15" name="Text 12"/>
          <p:cNvSpPr/>
          <p:nvPr/>
        </p:nvSpPr>
        <p:spPr>
          <a:xfrm>
            <a:off x="4286250" y="2626221"/>
            <a:ext cx="353903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Pendekatan struktural untuk kepatuhan berkelanjutan.</a:t>
            </a:r>
            <a:endParaRPr lang="en-US" sz="1050" dirty="0"/>
          </a:p>
        </p:txBody>
      </p:sp>
      <p:sp>
        <p:nvSpPr>
          <p:cNvPr id="16" name="Text 13"/>
          <p:cNvSpPr/>
          <p:nvPr/>
        </p:nvSpPr>
        <p:spPr>
          <a:xfrm>
            <a:off x="3857625" y="3040559"/>
            <a:ext cx="28575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76FF03"/>
                </a:solidFill>
              </a:rPr>
              <a:t>04</a:t>
            </a:r>
            <a:endParaRPr lang="en-US" sz="1602" dirty="0"/>
          </a:p>
        </p:txBody>
      </p:sp>
      <p:sp>
        <p:nvSpPr>
          <p:cNvPr id="17" name="Text 14"/>
          <p:cNvSpPr/>
          <p:nvPr/>
        </p:nvSpPr>
        <p:spPr>
          <a:xfrm>
            <a:off x="4286250" y="3040559"/>
            <a:ext cx="356403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Model Kematangan</a:t>
            </a:r>
            <a:endParaRPr lang="en-US" sz="1397" dirty="0"/>
          </a:p>
        </p:txBody>
      </p:sp>
      <p:sp>
        <p:nvSpPr>
          <p:cNvPr id="18" name="Text 15"/>
          <p:cNvSpPr/>
          <p:nvPr/>
        </p:nvSpPr>
        <p:spPr>
          <a:xfrm>
            <a:off x="4286250" y="3349526"/>
            <a:ext cx="3564034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Bergerak dari "Checklist" ke "Keunggulan Operasional".</a:t>
            </a:r>
            <a:endParaRPr lang="en-US" sz="1050" dirty="0"/>
          </a:p>
        </p:txBody>
      </p:sp>
      <p:sp>
        <p:nvSpPr>
          <p:cNvPr id="19" name="Text 16"/>
          <p:cNvSpPr/>
          <p:nvPr/>
        </p:nvSpPr>
        <p:spPr>
          <a:xfrm>
            <a:off x="3857625" y="3763863"/>
            <a:ext cx="28575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76FF03"/>
                </a:solidFill>
              </a:rPr>
              <a:t>05</a:t>
            </a:r>
            <a:endParaRPr lang="en-US" sz="1602" dirty="0"/>
          </a:p>
        </p:txBody>
      </p:sp>
      <p:sp>
        <p:nvSpPr>
          <p:cNvPr id="20" name="Text 17"/>
          <p:cNvSpPr/>
          <p:nvPr/>
        </p:nvSpPr>
        <p:spPr>
          <a:xfrm>
            <a:off x="4286250" y="3763863"/>
            <a:ext cx="267661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Langkah Selanjutnya</a:t>
            </a:r>
            <a:endParaRPr lang="en-US" sz="1397" dirty="0"/>
          </a:p>
        </p:txBody>
      </p:sp>
      <p:sp>
        <p:nvSpPr>
          <p:cNvPr id="21" name="Text 18"/>
          <p:cNvSpPr/>
          <p:nvPr/>
        </p:nvSpPr>
        <p:spPr>
          <a:xfrm>
            <a:off x="4286250" y="4072830"/>
            <a:ext cx="267661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Memulai Diagnostik Kesiapan 2026 Anda.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08295"/>
            <a:ext cx="45434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Konteks Strategis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849409"/>
            <a:ext cx="4543425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2026: Titik Tidak Kembali</a:t>
            </a:r>
            <a:endParaRPr lang="en-US" sz="2862" dirty="0"/>
          </a:p>
        </p:txBody>
      </p:sp>
      <p:sp>
        <p:nvSpPr>
          <p:cNvPr id="5" name="Text 2"/>
          <p:cNvSpPr/>
          <p:nvPr/>
        </p:nvSpPr>
        <p:spPr>
          <a:xfrm>
            <a:off x="778669" y="2015235"/>
            <a:ext cx="433625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Dari "Kebijakan" ke "Bukti"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778669" y="2345634"/>
            <a:ext cx="433625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Regulator tidak lagi bertanya apakah Anda punya kebijakan; mereka meminta </a:t>
            </a:r>
            <a:r>
              <a:rPr lang="en-US" sz="987" b="1" dirty="0">
                <a:solidFill>
                  <a:srgbClr val="76FF03"/>
                </a:solidFill>
              </a:rPr>
              <a:t>bukti eksekusi</a:t>
            </a:r>
            <a:r>
              <a:rPr lang="en-US" sz="1050" dirty="0">
                <a:solidFill>
                  <a:srgbClr val="B0BEC5"/>
                </a:solidFill>
              </a:rPr>
              <a:t> nyata.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78669" y="2959996"/>
            <a:ext cx="433625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Kepercayaan = Pendapatan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778669" y="3290395"/>
            <a:ext cx="433625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75% perusahaan B2B kini mewajibkan bukti kepatuhan PDP sebelum menandatangani kontrak.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78669" y="3904757"/>
            <a:ext cx="433625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Cakrawala Sanksi</a:t>
            </a:r>
            <a:endParaRPr lang="en-US" sz="1397" dirty="0"/>
          </a:p>
        </p:txBody>
      </p:sp>
      <p:sp>
        <p:nvSpPr>
          <p:cNvPr id="10" name="Text 7"/>
          <p:cNvSpPr/>
          <p:nvPr/>
        </p:nvSpPr>
        <p:spPr>
          <a:xfrm>
            <a:off x="778669" y="4235155"/>
            <a:ext cx="433625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B0BEC5"/>
                </a:solidFill>
              </a:rPr>
              <a:t>Risiko bukan hanya denda, tapi </a:t>
            </a:r>
            <a:r>
              <a:rPr lang="en-US" sz="987" b="1" dirty="0">
                <a:solidFill>
                  <a:srgbClr val="76FF03"/>
                </a:solidFill>
              </a:rPr>
              <a:t>Penghentian Pemrosesan Data</a:t>
            </a:r>
            <a:r>
              <a:rPr lang="en-US" sz="1050" dirty="0">
                <a:solidFill>
                  <a:srgbClr val="B0BEC5"/>
                </a:solidFill>
              </a:rPr>
              <a:t>—efektif mematikan bisnis.</a:t>
            </a:r>
            <a:endParaRPr lang="en-US" sz="1050" dirty="0"/>
          </a:p>
        </p:txBody>
      </p:sp>
      <p:sp>
        <p:nvSpPr>
          <p:cNvPr id="11" name="Shape 8"/>
          <p:cNvSpPr/>
          <p:nvPr/>
        </p:nvSpPr>
        <p:spPr>
          <a:xfrm>
            <a:off x="5986463" y="1276052"/>
            <a:ext cx="2143125" cy="2143125"/>
          </a:xfrm>
          <a:prstGeom prst="ellipse">
            <a:avLst/>
          </a:prstGeom>
          <a:solidFill>
            <a:srgbClr val="2C5282">
              <a:alpha val="10000"/>
            </a:srgbClr>
          </a:solidFill>
          <a:ln w="27432">
            <a:solidFill>
              <a:srgbClr val="2C528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556" y="1918990"/>
            <a:ext cx="642938" cy="8572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384252" y="3633490"/>
            <a:ext cx="13475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FFFFFF"/>
                </a:solidFill>
              </a:rPr>
              <a:t>Waktu Habis</a:t>
            </a:r>
            <a:endParaRPr lang="en-US" sz="119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Akhir Masa Transisi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734020"/>
            <a:ext cx="800100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Timeline Penegakan Hukum</a:t>
            </a:r>
            <a:endParaRPr lang="en-US" sz="2862" dirty="0"/>
          </a:p>
        </p:txBody>
      </p:sp>
      <p:sp>
        <p:nvSpPr>
          <p:cNvPr id="5" name="Text 2"/>
          <p:cNvSpPr/>
          <p:nvPr/>
        </p:nvSpPr>
        <p:spPr>
          <a:xfrm>
            <a:off x="571500" y="2317059"/>
            <a:ext cx="24003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2C5282"/>
                </a:solidFill>
              </a:rPr>
              <a:t>2022–2024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2854626"/>
            <a:ext cx="24003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Adaptasi Sukarela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571500" y="3195740"/>
            <a:ext cx="2400300" cy="54005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Fase adaptasi dan kesadaran. Organisasi mulai mengenal UU PDP tanpa risiko sanksi langsung.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3371850" y="2317059"/>
            <a:ext cx="24003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2C5282"/>
                </a:solidFill>
              </a:rPr>
              <a:t>2025</a:t>
            </a:r>
            <a:endParaRPr lang="en-US" sz="2436" dirty="0"/>
          </a:p>
        </p:txBody>
      </p:sp>
      <p:sp>
        <p:nvSpPr>
          <p:cNvPr id="9" name="Text 6"/>
          <p:cNvSpPr/>
          <p:nvPr/>
        </p:nvSpPr>
        <p:spPr>
          <a:xfrm>
            <a:off x="3371850" y="2854626"/>
            <a:ext cx="24003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Transisi &amp; Peringatan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3371850" y="3195740"/>
            <a:ext cx="24003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42" dirty="0">
                <a:solidFill>
                  <a:srgbClr val="B0BEC5"/>
                </a:solidFill>
              </a:rPr>
              <a:t>Penegakan lunak (soft enforcement). Peringatan administratif mulai diberikan.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6172200" y="2352777"/>
            <a:ext cx="2400300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76FF03"/>
                </a:solidFill>
              </a:rPr>
              <a:t>2026</a:t>
            </a:r>
            <a:endParaRPr lang="en-US" sz="3294" dirty="0"/>
          </a:p>
        </p:txBody>
      </p:sp>
      <p:sp>
        <p:nvSpPr>
          <p:cNvPr id="12" name="Text 9"/>
          <p:cNvSpPr/>
          <p:nvPr/>
        </p:nvSpPr>
        <p:spPr>
          <a:xfrm>
            <a:off x="6172200" y="3047507"/>
            <a:ext cx="24003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</a:rPr>
              <a:t>Siklus Penegakan Penuh</a:t>
            </a:r>
            <a:endParaRPr lang="en-US" sz="1193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452915"/>
            <a:ext cx="114300" cy="11430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372225" y="3424340"/>
            <a:ext cx="13144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Audit Regulasi Acak</a:t>
            </a:r>
            <a:endParaRPr lang="en-US" sz="1050" dirty="0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733307"/>
            <a:ext cx="114300" cy="1143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372225" y="3704732"/>
            <a:ext cx="2200275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Tanggung Jawab Mutlak (Strict Liability)</a:t>
            </a:r>
            <a:endParaRPr lang="en-US" sz="10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4208366"/>
            <a:ext cx="114300" cy="1143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72225" y="4179791"/>
            <a:ext cx="18236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Wajib Lapor Insiden 72 Jam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826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28625"/>
            <a:ext cx="45434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Standar 2026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769739"/>
            <a:ext cx="4543425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Normal Baru Akuntabilitas</a:t>
            </a:r>
            <a:endParaRPr lang="en-US" sz="2862" dirty="0"/>
          </a:p>
        </p:txBody>
      </p:sp>
      <p:sp>
        <p:nvSpPr>
          <p:cNvPr id="5" name="Text 2"/>
          <p:cNvSpPr/>
          <p:nvPr/>
        </p:nvSpPr>
        <p:spPr>
          <a:xfrm>
            <a:off x="778669" y="1935566"/>
            <a:ext cx="433625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Kedaulatan Data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778669" y="2265964"/>
            <a:ext cx="4336256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Mengetahui secara pasti di mana data Anda berada (Cloud, On-Prem, Pihak Ketiga).</a:t>
            </a:r>
            <a:endParaRPr lang="en-US" sz="1159" dirty="0"/>
          </a:p>
        </p:txBody>
      </p:sp>
      <p:sp>
        <p:nvSpPr>
          <p:cNvPr id="7" name="Text 4"/>
          <p:cNvSpPr/>
          <p:nvPr/>
        </p:nvSpPr>
        <p:spPr>
          <a:xfrm>
            <a:off x="778669" y="2956006"/>
            <a:ext cx="4336256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Kepatuhan Terbukti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778669" y="3286404"/>
            <a:ext cx="4336256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Memelihara "File Manajemen Privasi" yang siap audit 24/7, bukan sekadar dokumen statis.</a:t>
            </a:r>
            <a:endParaRPr lang="en-US" sz="1159" dirty="0"/>
          </a:p>
        </p:txBody>
      </p:sp>
      <p:sp>
        <p:nvSpPr>
          <p:cNvPr id="9" name="Text 6"/>
          <p:cNvSpPr/>
          <p:nvPr/>
        </p:nvSpPr>
        <p:spPr>
          <a:xfrm>
            <a:off x="778669" y="3976446"/>
            <a:ext cx="2450671" cy="22999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</a:rPr>
              <a:t>Otomasi Hak </a:t>
            </a:r>
            <a:r>
              <a:rPr lang="en-US" sz="1397" b="1" dirty="0" err="1">
                <a:solidFill>
                  <a:srgbClr val="FFFFFF"/>
                </a:solidFill>
              </a:rPr>
              <a:t>Subjek</a:t>
            </a:r>
            <a:r>
              <a:rPr lang="en-US" sz="1397" b="1" dirty="0">
                <a:solidFill>
                  <a:srgbClr val="FFFFFF"/>
                </a:solidFill>
              </a:rPr>
              <a:t> Data </a:t>
            </a:r>
            <a:r>
              <a:rPr lang="en-US" sz="1397" b="1" dirty="0" err="1">
                <a:solidFill>
                  <a:srgbClr val="FFFFFF"/>
                </a:solidFill>
              </a:rPr>
              <a:t>Pribadi</a:t>
            </a:r>
            <a:endParaRPr lang="en-US" sz="1397" dirty="0"/>
          </a:p>
        </p:txBody>
      </p:sp>
      <p:sp>
        <p:nvSpPr>
          <p:cNvPr id="10" name="Text 7"/>
          <p:cNvSpPr/>
          <p:nvPr/>
        </p:nvSpPr>
        <p:spPr>
          <a:xfrm>
            <a:off x="778669" y="4306844"/>
            <a:ext cx="4336256" cy="4207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Bisakah tim IT Anda memenuhi permintaan "Penghapusan Data" dalam waktu 48 jam </a:t>
            </a:r>
            <a:r>
              <a:rPr lang="en-US" sz="1159" dirty="0" err="1">
                <a:solidFill>
                  <a:srgbClr val="B0BEC5"/>
                </a:solidFill>
              </a:rPr>
              <a:t>atau</a:t>
            </a:r>
            <a:r>
              <a:rPr lang="en-US" sz="1159" dirty="0">
                <a:solidFill>
                  <a:srgbClr val="B0BEC5"/>
                </a:solidFill>
              </a:rPr>
              <a:t> </a:t>
            </a:r>
            <a:r>
              <a:rPr lang="en-US" sz="1159" dirty="0" err="1">
                <a:solidFill>
                  <a:srgbClr val="B0BEC5"/>
                </a:solidFill>
              </a:rPr>
              <a:t>hak</a:t>
            </a:r>
            <a:r>
              <a:rPr lang="en-US" sz="1159" dirty="0">
                <a:solidFill>
                  <a:srgbClr val="B0BEC5"/>
                </a:solidFill>
              </a:rPr>
              <a:t> ”</a:t>
            </a:r>
            <a:r>
              <a:rPr lang="en-US" sz="1159" dirty="0" err="1">
                <a:solidFill>
                  <a:srgbClr val="B0BEC5"/>
                </a:solidFill>
              </a:rPr>
              <a:t>Penarikan</a:t>
            </a:r>
            <a:r>
              <a:rPr lang="en-US" sz="1159" dirty="0">
                <a:solidFill>
                  <a:srgbClr val="B0BEC5"/>
                </a:solidFill>
              </a:rPr>
              <a:t> </a:t>
            </a:r>
            <a:r>
              <a:rPr lang="en-US" sz="1159" dirty="0" err="1">
                <a:solidFill>
                  <a:srgbClr val="B0BEC5"/>
                </a:solidFill>
              </a:rPr>
              <a:t>Persetujuan</a:t>
            </a:r>
            <a:r>
              <a:rPr lang="en-US" sz="1159" dirty="0">
                <a:solidFill>
                  <a:srgbClr val="B0BEC5"/>
                </a:solidFill>
              </a:rPr>
              <a:t>”?</a:t>
            </a:r>
            <a:endParaRPr lang="en-US" sz="1159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7143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Reality Check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948333"/>
            <a:ext cx="7143750" cy="8800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Tantangan Implementasi di Indonesia</a:t>
            </a:r>
            <a:endParaRPr lang="en-US" sz="28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578503"/>
            <a:ext cx="300038" cy="3429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00" y="3123214"/>
            <a:ext cx="24288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DPO "Di Atas Kertas"</a:t>
            </a:r>
            <a:endParaRPr lang="en-US" sz="1602" dirty="0"/>
          </a:p>
        </p:txBody>
      </p:sp>
      <p:sp>
        <p:nvSpPr>
          <p:cNvPr id="7" name="Text 3"/>
          <p:cNvSpPr/>
          <p:nvPr/>
        </p:nvSpPr>
        <p:spPr>
          <a:xfrm>
            <a:off x="571500" y="3540398"/>
            <a:ext cx="2428875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Menunjuk Data Protection Officer yang tidak memiliki </a:t>
            </a:r>
            <a:r>
              <a:rPr lang="en-US" sz="1090" b="1" dirty="0">
                <a:solidFill>
                  <a:srgbClr val="FFFFFF"/>
                </a:solidFill>
              </a:rPr>
              <a:t>alat teknis</a:t>
            </a:r>
            <a:r>
              <a:rPr lang="en-US" sz="1159" dirty="0">
                <a:solidFill>
                  <a:srgbClr val="B0BEC5"/>
                </a:solidFill>
              </a:rPr>
              <a:t> atau </a:t>
            </a:r>
            <a:r>
              <a:rPr lang="en-US" sz="1090" b="1" dirty="0">
                <a:solidFill>
                  <a:srgbClr val="FFFFFF"/>
                </a:solidFill>
              </a:rPr>
              <a:t>wewenang hukum</a:t>
            </a:r>
            <a:r>
              <a:rPr lang="en-US" sz="1159" dirty="0">
                <a:solidFill>
                  <a:srgbClr val="B0BEC5"/>
                </a:solidFill>
              </a:rPr>
              <a:t> untuk bertindak.</a:t>
            </a:r>
            <a:endParaRPr lang="en-US" sz="1159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563" y="2578503"/>
            <a:ext cx="257175" cy="3429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357563" y="3123214"/>
            <a:ext cx="24288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Krisis Shadow Data</a:t>
            </a:r>
            <a:endParaRPr lang="en-US" sz="1602" dirty="0"/>
          </a:p>
        </p:txBody>
      </p:sp>
      <p:sp>
        <p:nvSpPr>
          <p:cNvPr id="10" name="Text 5"/>
          <p:cNvSpPr/>
          <p:nvPr/>
        </p:nvSpPr>
        <p:spPr>
          <a:xfrm>
            <a:off x="3357563" y="3540398"/>
            <a:ext cx="2428875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PII (Informasi Pribadi) tersimpan di file Excel tak terkontrol, grup WhatsApp, dan bucket cloud lama.</a:t>
            </a:r>
            <a:endParaRPr lang="en-US" sz="1159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625" y="2578503"/>
            <a:ext cx="428625" cy="3429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43625" y="3123214"/>
            <a:ext cx="24288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Silo IT-Legal</a:t>
            </a:r>
            <a:endParaRPr lang="en-US" sz="1602" dirty="0"/>
          </a:p>
        </p:txBody>
      </p:sp>
      <p:sp>
        <p:nvSpPr>
          <p:cNvPr id="13" name="Text 7"/>
          <p:cNvSpPr/>
          <p:nvPr/>
        </p:nvSpPr>
        <p:spPr>
          <a:xfrm>
            <a:off x="6143625" y="3540398"/>
            <a:ext cx="2428875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Legal menulis kebijakan, namun IT tidak memiliki </a:t>
            </a:r>
            <a:r>
              <a:rPr lang="en-US" sz="1090" b="1" dirty="0">
                <a:solidFill>
                  <a:srgbClr val="FFFFFF"/>
                </a:solidFill>
              </a:rPr>
              <a:t>konfigurasi teknis</a:t>
            </a:r>
            <a:r>
              <a:rPr lang="en-US" sz="1159" dirty="0">
                <a:solidFill>
                  <a:srgbClr val="B0BEC5"/>
                </a:solidFill>
              </a:rPr>
              <a:t> untuk menegakkannya.</a:t>
            </a:r>
            <a:endParaRPr lang="en-US" sz="1159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71437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4DB6AC"/>
                </a:solidFill>
              </a:rPr>
              <a:t>Realitas Lapangan</a:t>
            </a:r>
            <a:endParaRPr lang="en-US" sz="1193" dirty="0"/>
          </a:p>
        </p:txBody>
      </p:sp>
      <p:sp>
        <p:nvSpPr>
          <p:cNvPr id="4" name="Text 1"/>
          <p:cNvSpPr/>
          <p:nvPr/>
        </p:nvSpPr>
        <p:spPr>
          <a:xfrm>
            <a:off x="571500" y="948333"/>
            <a:ext cx="714375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FFFFFF"/>
                </a:solidFill>
              </a:rPr>
              <a:t>Celah Kritis dari Audit 2025</a:t>
            </a:r>
            <a:endParaRPr lang="en-US" sz="286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152752"/>
            <a:ext cx="385763" cy="3429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1500" y="2697463"/>
            <a:ext cx="2428875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Pemetaan Data Tidak Lengkap</a:t>
            </a:r>
            <a:endParaRPr lang="en-US" sz="1602" dirty="0"/>
          </a:p>
        </p:txBody>
      </p:sp>
      <p:sp>
        <p:nvSpPr>
          <p:cNvPr id="7" name="Text 3"/>
          <p:cNvSpPr/>
          <p:nvPr/>
        </p:nvSpPr>
        <p:spPr>
          <a:xfrm>
            <a:off x="571500" y="3388956"/>
            <a:ext cx="24288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436" b="1" dirty="0">
                <a:solidFill>
                  <a:srgbClr val="FFFFFF"/>
                </a:solidFill>
              </a:rPr>
              <a:t>80%</a:t>
            </a:r>
            <a:endParaRPr lang="en-US" sz="2436" dirty="0"/>
          </a:p>
        </p:txBody>
      </p:sp>
      <p:sp>
        <p:nvSpPr>
          <p:cNvPr id="8" name="Text 4"/>
          <p:cNvSpPr/>
          <p:nvPr/>
        </p:nvSpPr>
        <p:spPr>
          <a:xfrm>
            <a:off x="571500" y="3985459"/>
            <a:ext cx="231471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Organisasi tidak dapat melacak</a:t>
            </a:r>
            <a:endParaRPr lang="en-US" sz="1159" dirty="0"/>
          </a:p>
        </p:txBody>
      </p:sp>
      <p:sp>
        <p:nvSpPr>
          <p:cNvPr id="9" name="Text 5"/>
          <p:cNvSpPr/>
          <p:nvPr/>
        </p:nvSpPr>
        <p:spPr>
          <a:xfrm>
            <a:off x="571500" y="4221203"/>
            <a:ext cx="208854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siklus hidup penuh dari satu</a:t>
            </a:r>
            <a:endParaRPr lang="en-US" sz="1159" dirty="0"/>
          </a:p>
        </p:txBody>
      </p:sp>
      <p:sp>
        <p:nvSpPr>
          <p:cNvPr id="10" name="Text 6"/>
          <p:cNvSpPr/>
          <p:nvPr/>
        </p:nvSpPr>
        <p:spPr>
          <a:xfrm>
            <a:off x="571500" y="4456947"/>
            <a:ext cx="189806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rekaman data pelanggan.</a:t>
            </a:r>
            <a:endParaRPr lang="en-US" sz="1159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563" y="2152752"/>
            <a:ext cx="257175" cy="3429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357563" y="2697463"/>
            <a:ext cx="24288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Risiko Pihak Ketiga</a:t>
            </a:r>
            <a:endParaRPr lang="en-US" sz="1602" dirty="0"/>
          </a:p>
        </p:txBody>
      </p:sp>
      <p:sp>
        <p:nvSpPr>
          <p:cNvPr id="13" name="Text 8"/>
          <p:cNvSpPr/>
          <p:nvPr/>
        </p:nvSpPr>
        <p:spPr>
          <a:xfrm>
            <a:off x="3357563" y="3114647"/>
            <a:ext cx="2428875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Vendor memproses data tanpa </a:t>
            </a:r>
            <a:r>
              <a:rPr lang="en-US" sz="1090" b="1" dirty="0">
                <a:solidFill>
                  <a:srgbClr val="76FF03"/>
                </a:solidFill>
              </a:rPr>
              <a:t>Perjanjian Pemrosesan Data (DPA)</a:t>
            </a:r>
            <a:r>
              <a:rPr lang="en-US" sz="1159" dirty="0">
                <a:solidFill>
                  <a:srgbClr val="B0BEC5"/>
                </a:solidFill>
              </a:rPr>
              <a:t> yang diperbarui dan valid.</a:t>
            </a:r>
            <a:endParaRPr lang="en-US" sz="1159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625" y="2152752"/>
            <a:ext cx="257175" cy="3429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143625" y="2697463"/>
            <a:ext cx="2428875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FFFF"/>
                </a:solidFill>
              </a:rPr>
              <a:t>Defisit Logging</a:t>
            </a:r>
            <a:endParaRPr lang="en-US" sz="1602" dirty="0"/>
          </a:p>
        </p:txBody>
      </p:sp>
      <p:sp>
        <p:nvSpPr>
          <p:cNvPr id="16" name="Text 10"/>
          <p:cNvSpPr/>
          <p:nvPr/>
        </p:nvSpPr>
        <p:spPr>
          <a:xfrm>
            <a:off x="6143625" y="3114647"/>
            <a:ext cx="2428875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9" dirty="0">
                <a:solidFill>
                  <a:srgbClr val="B0BEC5"/>
                </a:solidFill>
              </a:rPr>
              <a:t>Ketidakmampuan teknis untuk membuktikan </a:t>
            </a:r>
            <a:r>
              <a:rPr lang="en-US" sz="1090" b="1" dirty="0">
                <a:solidFill>
                  <a:srgbClr val="76FF03"/>
                </a:solidFill>
              </a:rPr>
              <a:t>siapa mengakses apa</a:t>
            </a:r>
            <a:r>
              <a:rPr lang="en-US" sz="1159" dirty="0">
                <a:solidFill>
                  <a:srgbClr val="B0BEC5"/>
                </a:solidFill>
              </a:rPr>
              <a:t> dan untuk alasan apa.</a:t>
            </a:r>
            <a:endParaRPr lang="en-US" sz="115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id-ID" sz="900"/>
          </a:p>
        </p:txBody>
      </p:sp>
      <p:grpSp>
        <p:nvGrpSpPr>
          <p:cNvPr id="3" name="Group 3"/>
          <p:cNvGrpSpPr/>
          <p:nvPr/>
        </p:nvGrpSpPr>
        <p:grpSpPr>
          <a:xfrm>
            <a:off x="696627" y="1562302"/>
            <a:ext cx="455957" cy="45595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DAD5"/>
            </a:solidFill>
          </p:spPr>
          <p:txBody>
            <a:bodyPr/>
            <a:lstStyle/>
            <a:p>
              <a:endParaRPr lang="id-ID" sz="90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03"/>
                </a:lnSpc>
              </a:pPr>
              <a:endParaRPr sz="90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6020" y="2304419"/>
            <a:ext cx="455957" cy="45595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DAD5"/>
            </a:solidFill>
          </p:spPr>
          <p:txBody>
            <a:bodyPr/>
            <a:lstStyle/>
            <a:p>
              <a:endParaRPr lang="id-ID" sz="90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03"/>
                </a:lnSpc>
              </a:pPr>
              <a:endParaRPr sz="90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8509" y="3086302"/>
            <a:ext cx="455957" cy="45595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DAD5"/>
            </a:solidFill>
          </p:spPr>
          <p:txBody>
            <a:bodyPr/>
            <a:lstStyle/>
            <a:p>
              <a:endParaRPr lang="id-ID" sz="90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03"/>
                </a:lnSpc>
              </a:pPr>
              <a:endParaRPr sz="900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8302975" y="4139043"/>
            <a:ext cx="420996" cy="42099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id-ID" sz="9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586528" y="-1021586"/>
            <a:ext cx="2877040" cy="4110057"/>
            <a:chOff x="0" y="0"/>
            <a:chExt cx="4445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id-ID" sz="900"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8302975" y="601389"/>
            <a:ext cx="2623261" cy="3747516"/>
            <a:chOff x="0" y="0"/>
            <a:chExt cx="4445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  <p:txBody>
            <a:bodyPr/>
            <a:lstStyle/>
            <a:p>
              <a:endParaRPr lang="id-ID" sz="900"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572206" y="668903"/>
            <a:ext cx="612412" cy="61241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id-ID" sz="90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83435" y="738525"/>
            <a:ext cx="288197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7"/>
              </a:lnSpc>
              <a:spcBef>
                <a:spcPct val="0"/>
              </a:spcBef>
            </a:pPr>
            <a:r>
              <a:rPr lang="en-US" sz="3114" b="1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Audit PDP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8112" y="1604770"/>
            <a:ext cx="440014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2002" b="1">
                <a:solidFill>
                  <a:srgbClr val="051D4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7505" y="2346887"/>
            <a:ext cx="440014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2002" b="1">
                <a:solidFill>
                  <a:srgbClr val="051D4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69994" y="3128770"/>
            <a:ext cx="440014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2002" b="1">
                <a:solidFill>
                  <a:srgbClr val="051D4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59387" y="3910977"/>
            <a:ext cx="440014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51D4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00380" y="1578130"/>
            <a:ext cx="3069451" cy="56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Audit </a:t>
            </a: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Pihak</a:t>
            </a: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Pertama</a:t>
            </a:r>
            <a:endParaRPr lang="en-US" sz="1089" b="1" dirty="0">
              <a:solidFill>
                <a:srgbClr val="FFFF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Dilakukan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oleh unit Auditor Internal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untuk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memastikan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kontrol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kepatuhan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PDP di Perusahaan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9774" y="2320246"/>
            <a:ext cx="3406212" cy="565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Audit </a:t>
            </a: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Pihak</a:t>
            </a: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Kedua</a:t>
            </a:r>
            <a:endParaRPr lang="en-US" sz="1089" b="1" dirty="0">
              <a:solidFill>
                <a:srgbClr val="FFFF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Dilakukan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oleh Auditor Internal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atau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Eksternal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untuk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memastikan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kontrol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kepatuhan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PDP di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Prosesor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risiko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tinggi</a:t>
            </a:r>
            <a:endParaRPr lang="en-US" sz="1089" dirty="0">
              <a:solidFill>
                <a:srgbClr val="FFFF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282263" y="3102129"/>
            <a:ext cx="3069451" cy="133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Audit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Pihak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Ketiga</a:t>
            </a:r>
            <a:endParaRPr lang="en-US" sz="1089" dirty="0">
              <a:solidFill>
                <a:srgbClr val="FFFF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Dilakukan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oleh Auditor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Eksternal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untuk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memastikan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impelementasi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PDP di Perusahaan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sesuai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:</a:t>
            </a:r>
          </a:p>
          <a:p>
            <a:pPr marL="171450" indent="-171450">
              <a:lnSpc>
                <a:spcPts val="15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Kontrol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Kepatuhan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PDP</a:t>
            </a:r>
          </a:p>
          <a:p>
            <a:pPr marL="171450" indent="-171450">
              <a:lnSpc>
                <a:spcPts val="15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Standard ISO 27701</a:t>
            </a:r>
          </a:p>
          <a:p>
            <a:pPr marL="171450" indent="-171450">
              <a:lnSpc>
                <a:spcPts val="1503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Kontrol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lainnya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(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misal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investigatif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dan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penghapusan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pemusnahan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Data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Pribadi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25939" y="778943"/>
            <a:ext cx="72812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3110" b="1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03</a:t>
            </a:r>
          </a:p>
        </p:txBody>
      </p:sp>
      <p:grpSp>
        <p:nvGrpSpPr>
          <p:cNvPr id="33" name="Group 33"/>
          <p:cNvGrpSpPr/>
          <p:nvPr/>
        </p:nvGrpSpPr>
        <p:grpSpPr>
          <a:xfrm rot="-10800000">
            <a:off x="7016005" y="4248660"/>
            <a:ext cx="841992" cy="1202845"/>
            <a:chOff x="0" y="0"/>
            <a:chExt cx="4445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56000"/>
              </a:blip>
              <a:stretch>
                <a:fillRect l="-201730" r="-201730"/>
              </a:stretch>
            </a:blipFill>
          </p:spPr>
          <p:txBody>
            <a:bodyPr/>
            <a:lstStyle/>
            <a:p>
              <a:endParaRPr lang="id-ID" sz="900"/>
            </a:p>
          </p:txBody>
        </p:sp>
      </p:grpSp>
      <p:grpSp>
        <p:nvGrpSpPr>
          <p:cNvPr id="35" name="Group 3">
            <a:extLst>
              <a:ext uri="{FF2B5EF4-FFF2-40B4-BE49-F238E27FC236}">
                <a16:creationId xmlns:a16="http://schemas.microsoft.com/office/drawing/2014/main" id="{F6DCC34F-19AD-DEBF-1D18-040317ECA5B2}"/>
              </a:ext>
            </a:extLst>
          </p:cNvPr>
          <p:cNvGrpSpPr/>
          <p:nvPr/>
        </p:nvGrpSpPr>
        <p:grpSpPr>
          <a:xfrm>
            <a:off x="4887106" y="1562301"/>
            <a:ext cx="455957" cy="455957"/>
            <a:chOff x="0" y="0"/>
            <a:chExt cx="812800" cy="812800"/>
          </a:xfrm>
        </p:grpSpPr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20C45960-9306-8E16-7018-9C160627A1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DAD5"/>
            </a:solidFill>
          </p:spPr>
          <p:txBody>
            <a:bodyPr/>
            <a:lstStyle/>
            <a:p>
              <a:endParaRPr lang="id-ID" sz="900"/>
            </a:p>
          </p:txBody>
        </p:sp>
        <p:sp>
          <p:nvSpPr>
            <p:cNvPr id="37" name="TextBox 5">
              <a:extLst>
                <a:ext uri="{FF2B5EF4-FFF2-40B4-BE49-F238E27FC236}">
                  <a16:creationId xmlns:a16="http://schemas.microsoft.com/office/drawing/2014/main" id="{956CF83F-9B53-AB15-8D0F-372FD3DB1F2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03"/>
                </a:lnSpc>
              </a:pPr>
              <a:endParaRPr sz="900"/>
            </a:p>
          </p:txBody>
        </p:sp>
      </p:grpSp>
      <p:grpSp>
        <p:nvGrpSpPr>
          <p:cNvPr id="38" name="Group 6">
            <a:extLst>
              <a:ext uri="{FF2B5EF4-FFF2-40B4-BE49-F238E27FC236}">
                <a16:creationId xmlns:a16="http://schemas.microsoft.com/office/drawing/2014/main" id="{B8E972E5-96A7-F6F1-AF81-B52CD9D92324}"/>
              </a:ext>
            </a:extLst>
          </p:cNvPr>
          <p:cNvGrpSpPr/>
          <p:nvPr/>
        </p:nvGrpSpPr>
        <p:grpSpPr>
          <a:xfrm>
            <a:off x="4876499" y="2304418"/>
            <a:ext cx="455957" cy="455957"/>
            <a:chOff x="0" y="0"/>
            <a:chExt cx="812800" cy="812800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B94271B2-F3B1-A8F6-207A-39ADD39BD07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DAD5"/>
            </a:solidFill>
          </p:spPr>
          <p:txBody>
            <a:bodyPr/>
            <a:lstStyle/>
            <a:p>
              <a:endParaRPr lang="id-ID" sz="900"/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CA10BC8C-F11F-611B-E320-BABDF1A7BFC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03"/>
                </a:lnSpc>
              </a:pPr>
              <a:endParaRPr sz="900"/>
            </a:p>
          </p:txBody>
        </p:sp>
      </p:grpSp>
      <p:grpSp>
        <p:nvGrpSpPr>
          <p:cNvPr id="41" name="Group 9">
            <a:extLst>
              <a:ext uri="{FF2B5EF4-FFF2-40B4-BE49-F238E27FC236}">
                <a16:creationId xmlns:a16="http://schemas.microsoft.com/office/drawing/2014/main" id="{DB946B5A-B43B-AB4A-AD2A-626F0CB68863}"/>
              </a:ext>
            </a:extLst>
          </p:cNvPr>
          <p:cNvGrpSpPr/>
          <p:nvPr/>
        </p:nvGrpSpPr>
        <p:grpSpPr>
          <a:xfrm>
            <a:off x="4868988" y="3225785"/>
            <a:ext cx="455957" cy="455957"/>
            <a:chOff x="0" y="0"/>
            <a:chExt cx="812800" cy="812800"/>
          </a:xfrm>
        </p:grpSpPr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D36C046-CD08-F863-BBA6-2F2E1016580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DAD5"/>
            </a:solidFill>
          </p:spPr>
          <p:txBody>
            <a:bodyPr/>
            <a:lstStyle/>
            <a:p>
              <a:endParaRPr lang="id-ID" sz="900"/>
            </a:p>
          </p:txBody>
        </p:sp>
        <p:sp>
          <p:nvSpPr>
            <p:cNvPr id="43" name="TextBox 11">
              <a:extLst>
                <a:ext uri="{FF2B5EF4-FFF2-40B4-BE49-F238E27FC236}">
                  <a16:creationId xmlns:a16="http://schemas.microsoft.com/office/drawing/2014/main" id="{093B30DB-A681-A052-CCE9-9091B96DF08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03"/>
                </a:lnSpc>
              </a:pPr>
              <a:endParaRPr sz="900"/>
            </a:p>
          </p:txBody>
        </p:sp>
      </p:grpSp>
      <p:grpSp>
        <p:nvGrpSpPr>
          <p:cNvPr id="44" name="Group 21">
            <a:extLst>
              <a:ext uri="{FF2B5EF4-FFF2-40B4-BE49-F238E27FC236}">
                <a16:creationId xmlns:a16="http://schemas.microsoft.com/office/drawing/2014/main" id="{5110D3B4-A45D-5B7E-5352-CD6C5FC03F02}"/>
              </a:ext>
            </a:extLst>
          </p:cNvPr>
          <p:cNvGrpSpPr/>
          <p:nvPr/>
        </p:nvGrpSpPr>
        <p:grpSpPr>
          <a:xfrm rot="5400000">
            <a:off x="4762685" y="668902"/>
            <a:ext cx="612412" cy="612412"/>
            <a:chOff x="0" y="0"/>
            <a:chExt cx="812800" cy="81280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9B5CB9AA-D690-B9E9-D285-4CA4488351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  <p:txBody>
            <a:bodyPr/>
            <a:lstStyle/>
            <a:p>
              <a:endParaRPr lang="id-ID" sz="900"/>
            </a:p>
          </p:txBody>
        </p:sp>
      </p:grpSp>
      <p:sp>
        <p:nvSpPr>
          <p:cNvPr id="46" name="TextBox 23">
            <a:extLst>
              <a:ext uri="{FF2B5EF4-FFF2-40B4-BE49-F238E27FC236}">
                <a16:creationId xmlns:a16="http://schemas.microsoft.com/office/drawing/2014/main" id="{9F4CEF86-7B42-0517-B265-7897162FECBD}"/>
              </a:ext>
            </a:extLst>
          </p:cNvPr>
          <p:cNvSpPr txBox="1"/>
          <p:nvPr/>
        </p:nvSpPr>
        <p:spPr>
          <a:xfrm>
            <a:off x="5573914" y="738524"/>
            <a:ext cx="2881974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37"/>
              </a:lnSpc>
              <a:spcBef>
                <a:spcPct val="0"/>
              </a:spcBef>
            </a:pPr>
            <a:r>
              <a:rPr lang="en-US" sz="3114" b="1" dirty="0" err="1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Asesmen</a:t>
            </a:r>
            <a:r>
              <a:rPr lang="en-US" sz="3114" b="1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 PDP</a:t>
            </a: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C8897DE-358E-F7F5-0494-2CC4A9DE826E}"/>
              </a:ext>
            </a:extLst>
          </p:cNvPr>
          <p:cNvSpPr txBox="1"/>
          <p:nvPr/>
        </p:nvSpPr>
        <p:spPr>
          <a:xfrm>
            <a:off x="4878591" y="1604769"/>
            <a:ext cx="440014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2002" b="1">
                <a:solidFill>
                  <a:srgbClr val="051D4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01</a:t>
            </a:r>
          </a:p>
        </p:txBody>
      </p:sp>
      <p:sp>
        <p:nvSpPr>
          <p:cNvPr id="48" name="TextBox 25">
            <a:extLst>
              <a:ext uri="{FF2B5EF4-FFF2-40B4-BE49-F238E27FC236}">
                <a16:creationId xmlns:a16="http://schemas.microsoft.com/office/drawing/2014/main" id="{0322E724-2672-EA34-7215-AB07786E60E3}"/>
              </a:ext>
            </a:extLst>
          </p:cNvPr>
          <p:cNvSpPr txBox="1"/>
          <p:nvPr/>
        </p:nvSpPr>
        <p:spPr>
          <a:xfrm>
            <a:off x="4867984" y="2346886"/>
            <a:ext cx="440014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2002" b="1">
                <a:solidFill>
                  <a:srgbClr val="051D4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02</a:t>
            </a:r>
          </a:p>
        </p:txBody>
      </p:sp>
      <p:sp>
        <p:nvSpPr>
          <p:cNvPr id="49" name="TextBox 26">
            <a:extLst>
              <a:ext uri="{FF2B5EF4-FFF2-40B4-BE49-F238E27FC236}">
                <a16:creationId xmlns:a16="http://schemas.microsoft.com/office/drawing/2014/main" id="{AA63B679-607F-5E82-465A-56D1C308B613}"/>
              </a:ext>
            </a:extLst>
          </p:cNvPr>
          <p:cNvSpPr txBox="1"/>
          <p:nvPr/>
        </p:nvSpPr>
        <p:spPr>
          <a:xfrm>
            <a:off x="4860473" y="3268253"/>
            <a:ext cx="440014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2002" b="1">
                <a:solidFill>
                  <a:srgbClr val="051D4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03</a:t>
            </a:r>
          </a:p>
        </p:txBody>
      </p:sp>
      <p:sp>
        <p:nvSpPr>
          <p:cNvPr id="50" name="TextBox 27">
            <a:extLst>
              <a:ext uri="{FF2B5EF4-FFF2-40B4-BE49-F238E27FC236}">
                <a16:creationId xmlns:a16="http://schemas.microsoft.com/office/drawing/2014/main" id="{0CAA151A-1BDB-FB2C-F22A-67DA588BFEC0}"/>
              </a:ext>
            </a:extLst>
          </p:cNvPr>
          <p:cNvSpPr txBox="1"/>
          <p:nvPr/>
        </p:nvSpPr>
        <p:spPr>
          <a:xfrm>
            <a:off x="4849866" y="3848984"/>
            <a:ext cx="440014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51D4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04</a:t>
            </a:r>
          </a:p>
        </p:txBody>
      </p:sp>
      <p:sp>
        <p:nvSpPr>
          <p:cNvPr id="51" name="TextBox 28">
            <a:extLst>
              <a:ext uri="{FF2B5EF4-FFF2-40B4-BE49-F238E27FC236}">
                <a16:creationId xmlns:a16="http://schemas.microsoft.com/office/drawing/2014/main" id="{D509D4DE-30CD-838A-CD85-7A6AB1CBC4A1}"/>
              </a:ext>
            </a:extLst>
          </p:cNvPr>
          <p:cNvSpPr txBox="1"/>
          <p:nvPr/>
        </p:nvSpPr>
        <p:spPr>
          <a:xfrm>
            <a:off x="5490859" y="1578129"/>
            <a:ext cx="3069451" cy="56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Asesmen</a:t>
            </a: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Kesenjangan</a:t>
            </a:r>
            <a:endParaRPr lang="en-US" sz="1089" b="1" dirty="0">
              <a:solidFill>
                <a:srgbClr val="FFFF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Dilakukan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diawal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dan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diakhir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pekerjaan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konsultasi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PDP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untuk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mengukur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hasil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pekerjaan</a:t>
            </a:r>
            <a:endParaRPr lang="en-US" sz="1089" dirty="0">
              <a:solidFill>
                <a:srgbClr val="FFFF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id="{C1B79B20-8EF5-DE7C-8CD5-C497237627EF}"/>
              </a:ext>
            </a:extLst>
          </p:cNvPr>
          <p:cNvSpPr txBox="1"/>
          <p:nvPr/>
        </p:nvSpPr>
        <p:spPr>
          <a:xfrm>
            <a:off x="5480253" y="2320245"/>
            <a:ext cx="3406212" cy="758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Asesmen</a:t>
            </a: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berbasis</a:t>
            </a: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RoPA</a:t>
            </a:r>
            <a:endParaRPr lang="en-US" sz="1089" b="1" dirty="0">
              <a:solidFill>
                <a:srgbClr val="FFFF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Dilakukan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setelah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dokumentasi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RoPA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untuk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menganalisis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kesenjangan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minimalisasi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data,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kontraktual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,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tindakan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teknis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organisasi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,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analisis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risiko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,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dsb</a:t>
            </a:r>
            <a:endParaRPr lang="en-US" sz="1089" dirty="0">
              <a:solidFill>
                <a:srgbClr val="FFFF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53" name="TextBox 30">
            <a:extLst>
              <a:ext uri="{FF2B5EF4-FFF2-40B4-BE49-F238E27FC236}">
                <a16:creationId xmlns:a16="http://schemas.microsoft.com/office/drawing/2014/main" id="{875C99F5-956F-E52F-1979-47452AC13BDE}"/>
              </a:ext>
            </a:extLst>
          </p:cNvPr>
          <p:cNvSpPr txBox="1"/>
          <p:nvPr/>
        </p:nvSpPr>
        <p:spPr>
          <a:xfrm>
            <a:off x="5472742" y="3241612"/>
            <a:ext cx="3069451" cy="56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Asesmen</a:t>
            </a: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Kepentingan</a:t>
            </a: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Sah</a:t>
            </a:r>
          </a:p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Dilakukan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untuk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memastikan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adanya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tujuan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,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kebutuhan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, dan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keseimbangan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pemrosesan</a:t>
            </a:r>
            <a:endParaRPr lang="en-US" sz="1089" dirty="0">
              <a:solidFill>
                <a:srgbClr val="FFFFFF"/>
              </a:solidFill>
              <a:latin typeface="Barlow SemiCondensed"/>
              <a:ea typeface="Barlow SemiCondensed"/>
              <a:cs typeface="Barlow SemiCondensed"/>
              <a:sym typeface="Barlow SemiCondensed"/>
            </a:endParaRPr>
          </a:p>
        </p:txBody>
      </p:sp>
      <p:sp>
        <p:nvSpPr>
          <p:cNvPr id="54" name="TextBox 32">
            <a:extLst>
              <a:ext uri="{FF2B5EF4-FFF2-40B4-BE49-F238E27FC236}">
                <a16:creationId xmlns:a16="http://schemas.microsoft.com/office/drawing/2014/main" id="{990D39C1-0AF7-A426-49FA-52347E41EBAA}"/>
              </a:ext>
            </a:extLst>
          </p:cNvPr>
          <p:cNvSpPr txBox="1"/>
          <p:nvPr/>
        </p:nvSpPr>
        <p:spPr>
          <a:xfrm>
            <a:off x="4716418" y="778942"/>
            <a:ext cx="72812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9"/>
              </a:lnSpc>
            </a:pPr>
            <a:r>
              <a:rPr lang="en-US" sz="3110" b="1" dirty="0">
                <a:solidFill>
                  <a:srgbClr val="FFFFFF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04</a:t>
            </a:r>
          </a:p>
        </p:txBody>
      </p:sp>
      <p:grpSp>
        <p:nvGrpSpPr>
          <p:cNvPr id="55" name="Group 9">
            <a:extLst>
              <a:ext uri="{FF2B5EF4-FFF2-40B4-BE49-F238E27FC236}">
                <a16:creationId xmlns:a16="http://schemas.microsoft.com/office/drawing/2014/main" id="{7659954B-DFB0-40AF-5839-D18C758B6BF9}"/>
              </a:ext>
            </a:extLst>
          </p:cNvPr>
          <p:cNvGrpSpPr/>
          <p:nvPr/>
        </p:nvGrpSpPr>
        <p:grpSpPr>
          <a:xfrm>
            <a:off x="4876499" y="4006798"/>
            <a:ext cx="455957" cy="455957"/>
            <a:chOff x="0" y="0"/>
            <a:chExt cx="812800" cy="812800"/>
          </a:xfrm>
        </p:grpSpPr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B3E0DA75-AB43-DCD5-6630-32B5078EE5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2DAD5"/>
            </a:solidFill>
          </p:spPr>
          <p:txBody>
            <a:bodyPr/>
            <a:lstStyle/>
            <a:p>
              <a:endParaRPr lang="id-ID" sz="900"/>
            </a:p>
          </p:txBody>
        </p:sp>
        <p:sp>
          <p:nvSpPr>
            <p:cNvPr id="57" name="TextBox 11">
              <a:extLst>
                <a:ext uri="{FF2B5EF4-FFF2-40B4-BE49-F238E27FC236}">
                  <a16:creationId xmlns:a16="http://schemas.microsoft.com/office/drawing/2014/main" id="{FCA8CB60-9A31-342A-612A-2A329B9CE70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25400" tIns="25400" rIns="25400" bIns="25400" rtlCol="0" anchor="ctr"/>
            <a:lstStyle/>
            <a:p>
              <a:pPr algn="ctr">
                <a:lnSpc>
                  <a:spcPts val="1303"/>
                </a:lnSpc>
              </a:pPr>
              <a:endParaRPr sz="900"/>
            </a:p>
          </p:txBody>
        </p:sp>
      </p:grpSp>
      <p:sp>
        <p:nvSpPr>
          <p:cNvPr id="58" name="TextBox 26">
            <a:extLst>
              <a:ext uri="{FF2B5EF4-FFF2-40B4-BE49-F238E27FC236}">
                <a16:creationId xmlns:a16="http://schemas.microsoft.com/office/drawing/2014/main" id="{DDB263CA-FE06-46A7-2A95-506C8014D71C}"/>
              </a:ext>
            </a:extLst>
          </p:cNvPr>
          <p:cNvSpPr txBox="1"/>
          <p:nvPr/>
        </p:nvSpPr>
        <p:spPr>
          <a:xfrm>
            <a:off x="4867984" y="4049266"/>
            <a:ext cx="440014" cy="337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3"/>
              </a:lnSpc>
              <a:spcBef>
                <a:spcPct val="0"/>
              </a:spcBef>
            </a:pPr>
            <a:r>
              <a:rPr lang="en-US" sz="2002" b="1" dirty="0">
                <a:solidFill>
                  <a:srgbClr val="051D40"/>
                </a:solidFill>
                <a:latin typeface="Barlow SemiCondensed Bold"/>
                <a:ea typeface="Barlow SemiCondensed Bold"/>
                <a:cs typeface="Barlow SemiCondensed Bold"/>
                <a:sym typeface="Barlow SemiCondensed Bold"/>
              </a:rPr>
              <a:t>04</a:t>
            </a:r>
          </a:p>
        </p:txBody>
      </p:sp>
      <p:sp>
        <p:nvSpPr>
          <p:cNvPr id="59" name="TextBox 30">
            <a:extLst>
              <a:ext uri="{FF2B5EF4-FFF2-40B4-BE49-F238E27FC236}">
                <a16:creationId xmlns:a16="http://schemas.microsoft.com/office/drawing/2014/main" id="{EE6766D7-2C78-1DB2-F032-373504F36513}"/>
              </a:ext>
            </a:extLst>
          </p:cNvPr>
          <p:cNvSpPr txBox="1"/>
          <p:nvPr/>
        </p:nvSpPr>
        <p:spPr>
          <a:xfrm>
            <a:off x="5480253" y="4022625"/>
            <a:ext cx="3069451" cy="565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b="1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Asesmen</a:t>
            </a:r>
            <a:r>
              <a:rPr lang="en-US" sz="1089" b="1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Transfer Data</a:t>
            </a:r>
          </a:p>
          <a:p>
            <a:pPr>
              <a:lnSpc>
                <a:spcPts val="1503"/>
              </a:lnSpc>
              <a:spcBef>
                <a:spcPct val="0"/>
              </a:spcBef>
            </a:pP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Dilakukan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untuk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memitigasi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risiko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transfer Data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Pribadi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ke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</a:t>
            </a:r>
            <a:r>
              <a:rPr lang="en-US" sz="1089" dirty="0" err="1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luar</a:t>
            </a:r>
            <a:r>
              <a:rPr lang="en-US" sz="1089" dirty="0">
                <a:solidFill>
                  <a:srgbClr val="FFFFFF"/>
                </a:solidFill>
                <a:latin typeface="Barlow SemiCondensed"/>
                <a:ea typeface="Barlow SemiCondensed"/>
                <a:cs typeface="Barlow SemiCondensed"/>
                <a:sym typeface="Barlow SemiCondensed"/>
              </a:rPr>
              <a:t> wilayah negara RI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1430</Words>
  <Application>Microsoft Macintosh PowerPoint</Application>
  <PresentationFormat>On-screen Show (16:9)</PresentationFormat>
  <Paragraphs>263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Aptos Narrow</vt:lpstr>
      <vt:lpstr>Arial</vt:lpstr>
      <vt:lpstr>Barlow SemiCondensed</vt:lpstr>
      <vt:lpstr>Barlow SemiCondensed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365genuine300</cp:lastModifiedBy>
  <cp:revision>5</cp:revision>
  <dcterms:created xsi:type="dcterms:W3CDTF">2026-01-07T04:22:11Z</dcterms:created>
  <dcterms:modified xsi:type="dcterms:W3CDTF">2026-01-26T14:37:09Z</dcterms:modified>
</cp:coreProperties>
</file>